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 id="2147483682" r:id="rId5"/>
  </p:sldMasterIdLst>
  <p:notesMasterIdLst>
    <p:notesMasterId r:id="rId57"/>
  </p:notesMasterIdLst>
  <p:handoutMasterIdLst>
    <p:handoutMasterId r:id="rId58"/>
  </p:handoutMasterIdLst>
  <p:sldIdLst>
    <p:sldId id="327" r:id="rId6"/>
    <p:sldId id="330" r:id="rId7"/>
    <p:sldId id="331" r:id="rId8"/>
    <p:sldId id="332" r:id="rId9"/>
    <p:sldId id="298"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3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5" r:id="rId42"/>
    <p:sldId id="319" r:id="rId43"/>
    <p:sldId id="336" r:id="rId44"/>
    <p:sldId id="337" r:id="rId45"/>
    <p:sldId id="338" r:id="rId46"/>
    <p:sldId id="321" r:id="rId47"/>
    <p:sldId id="322" r:id="rId48"/>
    <p:sldId id="323" r:id="rId49"/>
    <p:sldId id="324" r:id="rId50"/>
    <p:sldId id="288" r:id="rId51"/>
    <p:sldId id="320" r:id="rId52"/>
    <p:sldId id="34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F2F4F8"/>
    <a:srgbClr val="0948CB"/>
    <a:srgbClr val="0B49CB"/>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3CBE870E-C28E-4AFF-A3BF-BD8F1D9EA0A5}" v="418" dt="2023-01-05T20:02:30.711"/>
    <p1510:client id="{3DE8F539-7EAA-4A18-81EA-A5BDC003E09E}" v="950" dt="2023-01-17T17:26:53.201"/>
    <p1510:client id="{5A0AAAB8-49A6-F942-A54D-C6F3E5FF3A63}" v="89" dt="2021-07-13T17:54:45.232"/>
    <p1510:client id="{678DD61C-05C0-43F4-B97C-7BF3B61C1380}" v="172" dt="2023-01-02T20:25:24.731"/>
    <p1510:client id="{67BC8F64-EB21-40C2-A7F3-AF3840BF28B2}" v="553" dt="2023-01-17T18:17:34.169"/>
    <p1510:client id="{6B641AE9-D69A-457C-AB51-ADD44BBF016D}" v="778" dt="2023-01-04T18:29:16.050"/>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90500DF-D0EA-4613-B398-B35A7E89E525}" v="7243" dt="2023-01-16T19:45:20.756"/>
    <p1510:client id="{998F4E3E-1A76-4A6B-98B6-08752F3768B3}" v="4" dt="2021-08-10T21:41:11.021"/>
    <p1510:client id="{9F30A1D2-6717-426C-A658-3A50309723ED}" v="4" dt="2021-08-10T21:42:35.526"/>
    <p1510:client id="{AE02AA0B-AB96-45E1-8803-E77D24BD33A1}" v="1054" dt="2023-01-18T17:53:13.800"/>
    <p1510:client id="{B63C8988-E1D3-4A52-8229-FA8C5EBD2ECD}" v="357" dt="2021-08-19T14:01:44.876"/>
    <p1510:client id="{C083896D-BE66-E85C-897C-A6AD0DF65F8C}" v="2226" dt="2021-07-13T17:34:38.142"/>
    <p1510:client id="{C431A46C-5E2A-4F7D-A751-405A3DC6DBE8}" v="42" dt="2023-01-02T15:22:47.400"/>
    <p1510:client id="{CC69BAD0-B878-4D5F-9EDC-F1CFB63E14B5}" v="190" dt="2021-08-18T18:06:57.811"/>
    <p1510:client id="{EFC96E2B-5A38-48D1-8189-BA4423720B54}" v="2283" dt="2023-01-19T19:20:49.42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AE2BC9-A0AA-4BD7-8F39-6F6A1CEF0071}"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2AFF7E52-D959-4002-AF84-CABAAB6BC09C}">
      <dgm:prSet phldr="0"/>
      <dgm:spPr/>
      <dgm:t>
        <a:bodyPr/>
        <a:lstStyle/>
        <a:p>
          <a:pPr rtl="0"/>
          <a:r>
            <a:rPr lang="en-US">
              <a:latin typeface="Corbel" panose="020B0503020204020204"/>
            </a:rPr>
            <a:t>We used SpaceX REST API and web scraped with BeautifulSoup to gather data of Falcon 9 launches</a:t>
          </a:r>
          <a:endParaRPr lang="en-US"/>
        </a:p>
      </dgm:t>
    </dgm:pt>
    <dgm:pt modelId="{AF3D1B58-506E-4C64-BA15-8F8B5CD531A6}" type="parTrans" cxnId="{8BACA03E-62F7-4353-89FC-2A4DA2B6F115}">
      <dgm:prSet/>
      <dgm:spPr/>
      <dgm:t>
        <a:bodyPr/>
        <a:lstStyle/>
        <a:p>
          <a:endParaRPr lang="en-US"/>
        </a:p>
      </dgm:t>
    </dgm:pt>
    <dgm:pt modelId="{EC6721B6-DCBD-4C46-BE55-E1394319790F}" type="sibTrans" cxnId="{8BACA03E-62F7-4353-89FC-2A4DA2B6F115}">
      <dgm:prSet phldrT="01"/>
      <dgm:spPr/>
      <dgm:t>
        <a:bodyPr/>
        <a:lstStyle/>
        <a:p>
          <a:r>
            <a:rPr lang="en-US"/>
            <a:t>01</a:t>
          </a:r>
        </a:p>
      </dgm:t>
    </dgm:pt>
    <dgm:pt modelId="{CBEAC14F-C1DA-4FED-8B3F-F561D7A4FB05}">
      <dgm:prSet phldr="0"/>
      <dgm:spPr/>
      <dgm:t>
        <a:bodyPr/>
        <a:lstStyle/>
        <a:p>
          <a:pPr rtl="0"/>
          <a:r>
            <a:rPr lang="en-US">
              <a:latin typeface="Corbel" panose="020B0503020204020204"/>
            </a:rPr>
            <a:t>Our goal is to predict Falcon 9 landing success based on mulitple variables</a:t>
          </a:r>
          <a:endParaRPr lang="en-US"/>
        </a:p>
      </dgm:t>
    </dgm:pt>
    <dgm:pt modelId="{B8F4ED07-6982-41DA-B11D-1CA08CCF4B2F}" type="parTrans" cxnId="{ECC92E3B-E403-4BE8-9A85-9AF544020D74}">
      <dgm:prSet/>
      <dgm:spPr/>
      <dgm:t>
        <a:bodyPr/>
        <a:lstStyle/>
        <a:p>
          <a:endParaRPr lang="en-US"/>
        </a:p>
      </dgm:t>
    </dgm:pt>
    <dgm:pt modelId="{08067DBE-C663-4D0A-BFD8-831AED82BB44}" type="sibTrans" cxnId="{ECC92E3B-E403-4BE8-9A85-9AF544020D74}">
      <dgm:prSet phldrT="02"/>
      <dgm:spPr/>
      <dgm:t>
        <a:bodyPr/>
        <a:lstStyle/>
        <a:p>
          <a:r>
            <a:rPr lang="en-US"/>
            <a:t>02</a:t>
          </a:r>
        </a:p>
      </dgm:t>
    </dgm:pt>
    <dgm:pt modelId="{B8837872-F3C8-475E-ADCE-3E41D311E794}" type="pres">
      <dgm:prSet presAssocID="{8DAE2BC9-A0AA-4BD7-8F39-6F6A1CEF0071}" presName="Name0" presStyleCnt="0">
        <dgm:presLayoutVars>
          <dgm:animLvl val="lvl"/>
          <dgm:resizeHandles val="exact"/>
        </dgm:presLayoutVars>
      </dgm:prSet>
      <dgm:spPr/>
    </dgm:pt>
    <dgm:pt modelId="{F64919E8-A9C9-491A-A20F-98898C50EAC4}" type="pres">
      <dgm:prSet presAssocID="{2AFF7E52-D959-4002-AF84-CABAAB6BC09C}" presName="compositeNode" presStyleCnt="0">
        <dgm:presLayoutVars>
          <dgm:bulletEnabled val="1"/>
        </dgm:presLayoutVars>
      </dgm:prSet>
      <dgm:spPr/>
    </dgm:pt>
    <dgm:pt modelId="{FA0EE96E-C992-4BDC-8AF3-E77EC724E0D5}" type="pres">
      <dgm:prSet presAssocID="{2AFF7E52-D959-4002-AF84-CABAAB6BC09C}" presName="bgRect" presStyleLbl="alignNode1" presStyleIdx="0" presStyleCnt="2"/>
      <dgm:spPr/>
    </dgm:pt>
    <dgm:pt modelId="{B99BF911-F6D3-4355-8482-9F9B86E75769}" type="pres">
      <dgm:prSet presAssocID="{EC6721B6-DCBD-4C46-BE55-E1394319790F}" presName="sibTransNodeRect" presStyleLbl="alignNode1" presStyleIdx="0" presStyleCnt="2">
        <dgm:presLayoutVars>
          <dgm:chMax val="0"/>
          <dgm:bulletEnabled val="1"/>
        </dgm:presLayoutVars>
      </dgm:prSet>
      <dgm:spPr/>
    </dgm:pt>
    <dgm:pt modelId="{F2D3BC08-8122-49C9-8368-BDB30DD2AF1A}" type="pres">
      <dgm:prSet presAssocID="{2AFF7E52-D959-4002-AF84-CABAAB6BC09C}" presName="nodeRect" presStyleLbl="alignNode1" presStyleIdx="0" presStyleCnt="2">
        <dgm:presLayoutVars>
          <dgm:bulletEnabled val="1"/>
        </dgm:presLayoutVars>
      </dgm:prSet>
      <dgm:spPr/>
    </dgm:pt>
    <dgm:pt modelId="{15B0A8D8-1E01-4BB8-9F49-B9CAE8543F9D}" type="pres">
      <dgm:prSet presAssocID="{EC6721B6-DCBD-4C46-BE55-E1394319790F}" presName="sibTrans" presStyleCnt="0"/>
      <dgm:spPr/>
    </dgm:pt>
    <dgm:pt modelId="{76D28FB7-E63A-454B-B9C1-B124575B7F62}" type="pres">
      <dgm:prSet presAssocID="{CBEAC14F-C1DA-4FED-8B3F-F561D7A4FB05}" presName="compositeNode" presStyleCnt="0">
        <dgm:presLayoutVars>
          <dgm:bulletEnabled val="1"/>
        </dgm:presLayoutVars>
      </dgm:prSet>
      <dgm:spPr/>
    </dgm:pt>
    <dgm:pt modelId="{765793DA-FB2A-4EDA-A8D4-980E540435B8}" type="pres">
      <dgm:prSet presAssocID="{CBEAC14F-C1DA-4FED-8B3F-F561D7A4FB05}" presName="bgRect" presStyleLbl="alignNode1" presStyleIdx="1" presStyleCnt="2"/>
      <dgm:spPr/>
    </dgm:pt>
    <dgm:pt modelId="{4DC1C679-FA49-411F-B135-10EB4A584A23}" type="pres">
      <dgm:prSet presAssocID="{08067DBE-C663-4D0A-BFD8-831AED82BB44}" presName="sibTransNodeRect" presStyleLbl="alignNode1" presStyleIdx="1" presStyleCnt="2">
        <dgm:presLayoutVars>
          <dgm:chMax val="0"/>
          <dgm:bulletEnabled val="1"/>
        </dgm:presLayoutVars>
      </dgm:prSet>
      <dgm:spPr/>
    </dgm:pt>
    <dgm:pt modelId="{50412917-64D4-4350-94E9-E3204F7A5430}" type="pres">
      <dgm:prSet presAssocID="{CBEAC14F-C1DA-4FED-8B3F-F561D7A4FB05}" presName="nodeRect" presStyleLbl="alignNode1" presStyleIdx="1" presStyleCnt="2">
        <dgm:presLayoutVars>
          <dgm:bulletEnabled val="1"/>
        </dgm:presLayoutVars>
      </dgm:prSet>
      <dgm:spPr/>
    </dgm:pt>
  </dgm:ptLst>
  <dgm:cxnLst>
    <dgm:cxn modelId="{1909E202-72FA-462F-A25A-DE4977E73F46}" type="presOf" srcId="{2AFF7E52-D959-4002-AF84-CABAAB6BC09C}" destId="{F2D3BC08-8122-49C9-8368-BDB30DD2AF1A}" srcOrd="1" destOrd="0" presId="urn:microsoft.com/office/officeart/2016/7/layout/LinearBlockProcessNumbered"/>
    <dgm:cxn modelId="{ECC92E3B-E403-4BE8-9A85-9AF544020D74}" srcId="{8DAE2BC9-A0AA-4BD7-8F39-6F6A1CEF0071}" destId="{CBEAC14F-C1DA-4FED-8B3F-F561D7A4FB05}" srcOrd="1" destOrd="0" parTransId="{B8F4ED07-6982-41DA-B11D-1CA08CCF4B2F}" sibTransId="{08067DBE-C663-4D0A-BFD8-831AED82BB44}"/>
    <dgm:cxn modelId="{8BACA03E-62F7-4353-89FC-2A4DA2B6F115}" srcId="{8DAE2BC9-A0AA-4BD7-8F39-6F6A1CEF0071}" destId="{2AFF7E52-D959-4002-AF84-CABAAB6BC09C}" srcOrd="0" destOrd="0" parTransId="{AF3D1B58-506E-4C64-BA15-8F8B5CD531A6}" sibTransId="{EC6721B6-DCBD-4C46-BE55-E1394319790F}"/>
    <dgm:cxn modelId="{95469665-55BD-4BE4-8703-FD64F3C73A9B}" type="presOf" srcId="{CBEAC14F-C1DA-4FED-8B3F-F561D7A4FB05}" destId="{50412917-64D4-4350-94E9-E3204F7A5430}" srcOrd="1" destOrd="0" presId="urn:microsoft.com/office/officeart/2016/7/layout/LinearBlockProcessNumbered"/>
    <dgm:cxn modelId="{8549C955-69A1-432A-A979-13677F556621}" type="presOf" srcId="{8DAE2BC9-A0AA-4BD7-8F39-6F6A1CEF0071}" destId="{B8837872-F3C8-475E-ADCE-3E41D311E794}" srcOrd="0" destOrd="0" presId="urn:microsoft.com/office/officeart/2016/7/layout/LinearBlockProcessNumbered"/>
    <dgm:cxn modelId="{77C9C17C-4178-4AF9-AF08-68438DBB20D3}" type="presOf" srcId="{CBEAC14F-C1DA-4FED-8B3F-F561D7A4FB05}" destId="{765793DA-FB2A-4EDA-A8D4-980E540435B8}" srcOrd="0" destOrd="0" presId="urn:microsoft.com/office/officeart/2016/7/layout/LinearBlockProcessNumbered"/>
    <dgm:cxn modelId="{3129259B-B2E1-4D1E-A904-454AEFD1A35F}" type="presOf" srcId="{EC6721B6-DCBD-4C46-BE55-E1394319790F}" destId="{B99BF911-F6D3-4355-8482-9F9B86E75769}" srcOrd="0" destOrd="0" presId="urn:microsoft.com/office/officeart/2016/7/layout/LinearBlockProcessNumbered"/>
    <dgm:cxn modelId="{C25813BC-19A3-45D8-9A06-0FA9CF5B063C}" type="presOf" srcId="{08067DBE-C663-4D0A-BFD8-831AED82BB44}" destId="{4DC1C679-FA49-411F-B135-10EB4A584A23}" srcOrd="0" destOrd="0" presId="urn:microsoft.com/office/officeart/2016/7/layout/LinearBlockProcessNumbered"/>
    <dgm:cxn modelId="{B2DDE9D0-025E-4EDF-B72C-3F6F2B5EC8D1}" type="presOf" srcId="{2AFF7E52-D959-4002-AF84-CABAAB6BC09C}" destId="{FA0EE96E-C992-4BDC-8AF3-E77EC724E0D5}" srcOrd="0" destOrd="0" presId="urn:microsoft.com/office/officeart/2016/7/layout/LinearBlockProcessNumbered"/>
    <dgm:cxn modelId="{BAEE680D-70F7-4D66-A8E6-A9372422446D}" type="presParOf" srcId="{B8837872-F3C8-475E-ADCE-3E41D311E794}" destId="{F64919E8-A9C9-491A-A20F-98898C50EAC4}" srcOrd="0" destOrd="0" presId="urn:microsoft.com/office/officeart/2016/7/layout/LinearBlockProcessNumbered"/>
    <dgm:cxn modelId="{60865569-EF54-4D0D-B42C-440F26A0B906}" type="presParOf" srcId="{F64919E8-A9C9-491A-A20F-98898C50EAC4}" destId="{FA0EE96E-C992-4BDC-8AF3-E77EC724E0D5}" srcOrd="0" destOrd="0" presId="urn:microsoft.com/office/officeart/2016/7/layout/LinearBlockProcessNumbered"/>
    <dgm:cxn modelId="{878D4841-2853-42C7-B193-AFC910ED00B6}" type="presParOf" srcId="{F64919E8-A9C9-491A-A20F-98898C50EAC4}" destId="{B99BF911-F6D3-4355-8482-9F9B86E75769}" srcOrd="1" destOrd="0" presId="urn:microsoft.com/office/officeart/2016/7/layout/LinearBlockProcessNumbered"/>
    <dgm:cxn modelId="{47C95E6D-104C-41B6-A954-ADEAC4C974AF}" type="presParOf" srcId="{F64919E8-A9C9-491A-A20F-98898C50EAC4}" destId="{F2D3BC08-8122-49C9-8368-BDB30DD2AF1A}" srcOrd="2" destOrd="0" presId="urn:microsoft.com/office/officeart/2016/7/layout/LinearBlockProcessNumbered"/>
    <dgm:cxn modelId="{24BA2124-31DD-4E51-8BD6-635FBEAED98B}" type="presParOf" srcId="{B8837872-F3C8-475E-ADCE-3E41D311E794}" destId="{15B0A8D8-1E01-4BB8-9F49-B9CAE8543F9D}" srcOrd="1" destOrd="0" presId="urn:microsoft.com/office/officeart/2016/7/layout/LinearBlockProcessNumbered"/>
    <dgm:cxn modelId="{E6D16011-573D-45CB-B01B-BA8955971F97}" type="presParOf" srcId="{B8837872-F3C8-475E-ADCE-3E41D311E794}" destId="{76D28FB7-E63A-454B-B9C1-B124575B7F62}" srcOrd="2" destOrd="0" presId="urn:microsoft.com/office/officeart/2016/7/layout/LinearBlockProcessNumbered"/>
    <dgm:cxn modelId="{33F2494B-B6A8-4B31-9EE1-074C6702F9B7}" type="presParOf" srcId="{76D28FB7-E63A-454B-B9C1-B124575B7F62}" destId="{765793DA-FB2A-4EDA-A8D4-980E540435B8}" srcOrd="0" destOrd="0" presId="urn:microsoft.com/office/officeart/2016/7/layout/LinearBlockProcessNumbered"/>
    <dgm:cxn modelId="{F4019377-5B76-4F45-8005-7EF213DB693A}" type="presParOf" srcId="{76D28FB7-E63A-454B-B9C1-B124575B7F62}" destId="{4DC1C679-FA49-411F-B135-10EB4A584A23}" srcOrd="1" destOrd="0" presId="urn:microsoft.com/office/officeart/2016/7/layout/LinearBlockProcessNumbered"/>
    <dgm:cxn modelId="{B519B878-51AA-4FBB-95A6-D890E15F14A9}" type="presParOf" srcId="{76D28FB7-E63A-454B-B9C1-B124575B7F62}" destId="{50412917-64D4-4350-94E9-E3204F7A543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21BDC6-26C2-4DE7-978D-222C62984867}"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4F864E08-61EC-4F50-9676-2D0DB35DCAC5}">
      <dgm:prSet phldrT="[Text]" phldr="0"/>
      <dgm:spPr/>
      <dgm:t>
        <a:bodyPr/>
        <a:lstStyle/>
        <a:p>
          <a:r>
            <a:rPr lang="en-US">
              <a:latin typeface="Corbel" panose="020B0503020204020204"/>
            </a:rPr>
            <a:t>Build</a:t>
          </a:r>
          <a:endParaRPr lang="en-US"/>
        </a:p>
      </dgm:t>
    </dgm:pt>
    <dgm:pt modelId="{F62647B9-7CC6-43E1-9B90-4156F4F72E19}" type="parTrans" cxnId="{B74E196A-D6C0-4B66-AEED-3115EB2231D9}">
      <dgm:prSet/>
      <dgm:spPr/>
      <dgm:t>
        <a:bodyPr/>
        <a:lstStyle/>
        <a:p>
          <a:endParaRPr lang="en-US"/>
        </a:p>
      </dgm:t>
    </dgm:pt>
    <dgm:pt modelId="{B03830E1-F9A4-4EB0-AB2B-C7B1C0E12828}" type="sibTrans" cxnId="{B74E196A-D6C0-4B66-AEED-3115EB2231D9}">
      <dgm:prSet/>
      <dgm:spPr/>
      <dgm:t>
        <a:bodyPr/>
        <a:lstStyle/>
        <a:p>
          <a:endParaRPr lang="en-US"/>
        </a:p>
      </dgm:t>
    </dgm:pt>
    <dgm:pt modelId="{91A88538-B419-4544-9D87-68080FA2EB82}">
      <dgm:prSet phldrT="[Text]" phldr="0"/>
      <dgm:spPr/>
      <dgm:t>
        <a:bodyPr/>
        <a:lstStyle/>
        <a:p>
          <a:pPr rtl="0"/>
          <a:r>
            <a:rPr lang="en-US">
              <a:latin typeface="Corbel" panose="020B0503020204020204"/>
            </a:rPr>
            <a:t>Transform data to scale columns</a:t>
          </a:r>
          <a:endParaRPr lang="en-US"/>
        </a:p>
      </dgm:t>
    </dgm:pt>
    <dgm:pt modelId="{43B42587-FBC7-4CEC-A317-E3E884231247}" type="parTrans" cxnId="{30B679E9-E061-404A-979C-DAF68F69E172}">
      <dgm:prSet/>
      <dgm:spPr/>
      <dgm:t>
        <a:bodyPr/>
        <a:lstStyle/>
        <a:p>
          <a:endParaRPr lang="en-US"/>
        </a:p>
      </dgm:t>
    </dgm:pt>
    <dgm:pt modelId="{383C6736-F22F-41D4-939F-E30B1C2A3464}" type="sibTrans" cxnId="{30B679E9-E061-404A-979C-DAF68F69E172}">
      <dgm:prSet/>
      <dgm:spPr/>
      <dgm:t>
        <a:bodyPr/>
        <a:lstStyle/>
        <a:p>
          <a:endParaRPr lang="en-US"/>
        </a:p>
      </dgm:t>
    </dgm:pt>
    <dgm:pt modelId="{4B7926BD-A9B6-43A2-A6C6-4F8C94E7E9BC}">
      <dgm:prSet phldrT="[Text]" phldr="0"/>
      <dgm:spPr/>
      <dgm:t>
        <a:bodyPr/>
        <a:lstStyle/>
        <a:p>
          <a:r>
            <a:rPr lang="en-US">
              <a:latin typeface="Corbel" panose="020B0503020204020204"/>
            </a:rPr>
            <a:t>Evaluate</a:t>
          </a:r>
          <a:endParaRPr lang="en-US"/>
        </a:p>
      </dgm:t>
    </dgm:pt>
    <dgm:pt modelId="{16C13B3F-8693-4F49-9B5C-D21801A0BD50}" type="parTrans" cxnId="{CF4F6318-2E5E-47B3-9648-9A584D3BADEF}">
      <dgm:prSet/>
      <dgm:spPr/>
      <dgm:t>
        <a:bodyPr/>
        <a:lstStyle/>
        <a:p>
          <a:endParaRPr lang="en-US"/>
        </a:p>
      </dgm:t>
    </dgm:pt>
    <dgm:pt modelId="{B9CB4F62-397A-417F-8F42-BA67709A76A8}" type="sibTrans" cxnId="{CF4F6318-2E5E-47B3-9648-9A584D3BADEF}">
      <dgm:prSet/>
      <dgm:spPr/>
      <dgm:t>
        <a:bodyPr/>
        <a:lstStyle/>
        <a:p>
          <a:endParaRPr lang="en-US"/>
        </a:p>
      </dgm:t>
    </dgm:pt>
    <dgm:pt modelId="{0E22A53C-9BE9-4287-B612-DBFBACD26773}">
      <dgm:prSet phldr="0"/>
      <dgm:spPr/>
      <dgm:t>
        <a:bodyPr/>
        <a:lstStyle/>
        <a:p>
          <a:pPr rtl="0"/>
          <a:r>
            <a:rPr lang="en-US">
              <a:latin typeface="Corbel" panose="020B0503020204020204"/>
            </a:rPr>
            <a:t>Improve</a:t>
          </a:r>
        </a:p>
      </dgm:t>
    </dgm:pt>
    <dgm:pt modelId="{D846B394-0087-4FBD-BD16-2DBCD805F37C}" type="parTrans" cxnId="{96F56A91-D679-45F2-8539-6D4A542A1451}">
      <dgm:prSet/>
      <dgm:spPr/>
    </dgm:pt>
    <dgm:pt modelId="{2170542E-6C77-45F4-B2DC-8A510FEA4858}" type="sibTrans" cxnId="{96F56A91-D679-45F2-8539-6D4A542A1451}">
      <dgm:prSet/>
      <dgm:spPr/>
    </dgm:pt>
    <dgm:pt modelId="{DD56074C-AB27-41C1-A60E-BAFCFB6400A3}">
      <dgm:prSet phldr="0"/>
      <dgm:spPr/>
      <dgm:t>
        <a:bodyPr/>
        <a:lstStyle/>
        <a:p>
          <a:pPr rtl="0"/>
          <a:r>
            <a:rPr lang="en-US">
              <a:latin typeface="Corbel" panose="020B0503020204020204"/>
            </a:rPr>
            <a:t>Select</a:t>
          </a:r>
        </a:p>
      </dgm:t>
    </dgm:pt>
    <dgm:pt modelId="{DB7F9357-D676-4965-A3D3-5F23AEB88EFC}" type="parTrans" cxnId="{FE2F3D40-ADB2-4CF0-B0C0-D4BEFA0B14D0}">
      <dgm:prSet/>
      <dgm:spPr/>
    </dgm:pt>
    <dgm:pt modelId="{51D775E5-FEA2-4A9B-9B45-16075ACF4937}" type="sibTrans" cxnId="{FE2F3D40-ADB2-4CF0-B0C0-D4BEFA0B14D0}">
      <dgm:prSet/>
      <dgm:spPr/>
    </dgm:pt>
    <dgm:pt modelId="{52ADD6AC-AECA-45D6-A25C-4201611310F5}">
      <dgm:prSet phldr="0"/>
      <dgm:spPr/>
      <dgm:t>
        <a:bodyPr/>
        <a:lstStyle/>
        <a:p>
          <a:pPr rtl="0"/>
          <a:r>
            <a:rPr lang="en-US">
              <a:latin typeface="Corbel" panose="020B0503020204020204"/>
            </a:rPr>
            <a:t>Split data into testing and training sets</a:t>
          </a:r>
        </a:p>
      </dgm:t>
    </dgm:pt>
    <dgm:pt modelId="{FA494FDB-6E48-4087-B628-82BD2E8F73F0}" type="parTrans" cxnId="{B594B92D-38E4-422B-8FF2-49D0F9E46332}">
      <dgm:prSet/>
      <dgm:spPr/>
    </dgm:pt>
    <dgm:pt modelId="{18297369-695D-40F2-A237-6663A9170424}" type="sibTrans" cxnId="{B594B92D-38E4-422B-8FF2-49D0F9E46332}">
      <dgm:prSet/>
      <dgm:spPr/>
    </dgm:pt>
    <dgm:pt modelId="{83D75A2D-EE5B-4454-8808-43873B481CE3}">
      <dgm:prSet phldr="0"/>
      <dgm:spPr/>
      <dgm:t>
        <a:bodyPr/>
        <a:lstStyle/>
        <a:p>
          <a:pPr rtl="0"/>
          <a:r>
            <a:rPr lang="en-US">
              <a:latin typeface="Corbel" panose="020B0503020204020204"/>
            </a:rPr>
            <a:t>Select machine learning algorithms to use for classification ( KNN, logistic regression, SVM, and decision tree)</a:t>
          </a:r>
        </a:p>
      </dgm:t>
    </dgm:pt>
    <dgm:pt modelId="{AD8683A8-662C-4772-9DC9-28C3DF9B7DA5}" type="parTrans" cxnId="{CB446B85-DF2A-450A-B808-04D44C383AA4}">
      <dgm:prSet/>
      <dgm:spPr/>
    </dgm:pt>
    <dgm:pt modelId="{8F901F0B-4896-48BE-AC78-8F01541438C4}" type="sibTrans" cxnId="{CB446B85-DF2A-450A-B808-04D44C383AA4}">
      <dgm:prSet/>
      <dgm:spPr/>
    </dgm:pt>
    <dgm:pt modelId="{36FA7623-66EF-48AA-9459-3B76E3083F91}">
      <dgm:prSet phldr="0"/>
      <dgm:spPr/>
      <dgm:t>
        <a:bodyPr/>
        <a:lstStyle/>
        <a:p>
          <a:pPr rtl="0"/>
          <a:r>
            <a:rPr lang="en-US">
              <a:latin typeface="Corbel" panose="020B0503020204020204"/>
            </a:rPr>
            <a:t>Evaluate the accuracy of each model on training and testing sets</a:t>
          </a:r>
        </a:p>
      </dgm:t>
    </dgm:pt>
    <dgm:pt modelId="{200AE3B4-73DA-4E36-95F8-6973108AEEBE}" type="parTrans" cxnId="{3EF3F779-E7C8-4A1B-BC3D-9B0F51163042}">
      <dgm:prSet/>
      <dgm:spPr/>
    </dgm:pt>
    <dgm:pt modelId="{9EF96DA2-31C0-47DB-8BF1-DA68407CCDCB}" type="sibTrans" cxnId="{3EF3F779-E7C8-4A1B-BC3D-9B0F51163042}">
      <dgm:prSet/>
      <dgm:spPr/>
    </dgm:pt>
    <dgm:pt modelId="{DBDD7489-F472-466E-9451-E964D7B1FF90}">
      <dgm:prSet phldr="0"/>
      <dgm:spPr/>
      <dgm:t>
        <a:bodyPr/>
        <a:lstStyle/>
        <a:p>
          <a:pPr rtl="0"/>
          <a:r>
            <a:rPr lang="en-US">
              <a:latin typeface="Corbel" panose="020B0503020204020204"/>
            </a:rPr>
            <a:t>Plot confusion matrix for each model</a:t>
          </a:r>
        </a:p>
      </dgm:t>
    </dgm:pt>
    <dgm:pt modelId="{CFFA1266-3FDD-47EB-9436-923B93AE5F69}" type="parTrans" cxnId="{0F8725AF-A962-4DB4-84D8-4FD7272D10FC}">
      <dgm:prSet/>
      <dgm:spPr/>
    </dgm:pt>
    <dgm:pt modelId="{DBFF997D-2FAE-480D-8438-0C18E94D4ECC}" type="sibTrans" cxnId="{0F8725AF-A962-4DB4-84D8-4FD7272D10FC}">
      <dgm:prSet/>
      <dgm:spPr/>
    </dgm:pt>
    <dgm:pt modelId="{C7C4780D-29FB-4B5C-9598-1BFEA6FD3364}">
      <dgm:prSet phldr="0"/>
      <dgm:spPr/>
      <dgm:t>
        <a:bodyPr/>
        <a:lstStyle/>
        <a:p>
          <a:pPr rtl="0"/>
          <a:r>
            <a:rPr lang="en-US">
              <a:latin typeface="Corbel" panose="020B0503020204020204"/>
            </a:rPr>
            <a:t>Tuning algorithms and parameters</a:t>
          </a:r>
        </a:p>
      </dgm:t>
    </dgm:pt>
    <dgm:pt modelId="{2AB9D2FB-C62B-403D-B0A7-BE44B7A49A29}" type="parTrans" cxnId="{FDC60913-50BD-4C48-ACD7-8128556B70B4}">
      <dgm:prSet/>
      <dgm:spPr/>
    </dgm:pt>
    <dgm:pt modelId="{38F19B13-661F-4A29-8117-9638972D7D0F}" type="sibTrans" cxnId="{FDC60913-50BD-4C48-ACD7-8128556B70B4}">
      <dgm:prSet/>
      <dgm:spPr/>
    </dgm:pt>
    <dgm:pt modelId="{8DC33D88-B1FC-45EA-A7FA-C21BFA6A4DCD}">
      <dgm:prSet phldr="0"/>
      <dgm:spPr/>
      <dgm:t>
        <a:bodyPr/>
        <a:lstStyle/>
        <a:p>
          <a:pPr rtl="0"/>
          <a:r>
            <a:rPr lang="en-US">
              <a:latin typeface="Corbel" panose="020B0503020204020204"/>
            </a:rPr>
            <a:t>The model with the highest accuracy score is the best to use for prediction</a:t>
          </a:r>
        </a:p>
      </dgm:t>
    </dgm:pt>
    <dgm:pt modelId="{A839967C-4D23-4959-8019-EB2159AF06CA}" type="parTrans" cxnId="{16C70C29-34F4-4A3F-BB4A-B0C00D8A2BCB}">
      <dgm:prSet/>
      <dgm:spPr/>
    </dgm:pt>
    <dgm:pt modelId="{5FF0D8F9-E6C9-4874-98E2-FC606A5A622F}" type="sibTrans" cxnId="{16C70C29-34F4-4A3F-BB4A-B0C00D8A2BCB}">
      <dgm:prSet/>
      <dgm:spPr/>
    </dgm:pt>
    <dgm:pt modelId="{EE14C3B0-BE3F-4655-BADE-E3DFAF0E1B8C}">
      <dgm:prSet phldr="0"/>
      <dgm:spPr/>
      <dgm:t>
        <a:bodyPr/>
        <a:lstStyle/>
        <a:p>
          <a:pPr rtl="0"/>
          <a:r>
            <a:rPr lang="en-US">
              <a:latin typeface="Corbel" panose="020B0503020204020204"/>
            </a:rPr>
            <a:t>Use GridSearchCV to determine best parameters for each model</a:t>
          </a:r>
        </a:p>
      </dgm:t>
    </dgm:pt>
    <dgm:pt modelId="{087399FB-B082-4F94-B4E7-12E473A264ED}" type="parTrans" cxnId="{552B26BF-B16D-4542-BF0E-B6BF0A2813D0}">
      <dgm:prSet/>
      <dgm:spPr/>
    </dgm:pt>
    <dgm:pt modelId="{4AD2166C-D3B7-437A-A7D4-4055E00D0AD9}" type="sibTrans" cxnId="{552B26BF-B16D-4542-BF0E-B6BF0A2813D0}">
      <dgm:prSet/>
      <dgm:spPr/>
    </dgm:pt>
    <dgm:pt modelId="{815A2F25-6BA0-4657-A242-A76FFE258FCA}">
      <dgm:prSet phldr="0"/>
      <dgm:spPr/>
      <dgm:t>
        <a:bodyPr/>
        <a:lstStyle/>
        <a:p>
          <a:r>
            <a:rPr lang="en-US">
              <a:latin typeface="Corbel" panose="020B0503020204020204"/>
            </a:rPr>
            <a:t>If there are multiple models with the same high score, we will check the accuracy of the training set as well.</a:t>
          </a:r>
          <a:endParaRPr lang="en-US"/>
        </a:p>
      </dgm:t>
    </dgm:pt>
    <dgm:pt modelId="{EB384AA6-CE14-4F36-A4CF-8C58FDB71190}" type="parTrans" cxnId="{26AC1BEA-06C9-433C-82BC-EB7761346707}">
      <dgm:prSet/>
      <dgm:spPr/>
    </dgm:pt>
    <dgm:pt modelId="{1D0BDAC3-3BA4-4B6B-B9E5-4D9CF9110958}" type="sibTrans" cxnId="{26AC1BEA-06C9-433C-82BC-EB7761346707}">
      <dgm:prSet/>
      <dgm:spPr/>
    </dgm:pt>
    <dgm:pt modelId="{581661A2-B2DD-4E0F-A39F-C66399B15AFD}" type="pres">
      <dgm:prSet presAssocID="{CC21BDC6-26C2-4DE7-978D-222C62984867}" presName="linear" presStyleCnt="0">
        <dgm:presLayoutVars>
          <dgm:dir/>
          <dgm:animLvl val="lvl"/>
          <dgm:resizeHandles val="exact"/>
        </dgm:presLayoutVars>
      </dgm:prSet>
      <dgm:spPr/>
    </dgm:pt>
    <dgm:pt modelId="{065DFC5F-F15C-4A0C-BF48-B70C4DECB6E9}" type="pres">
      <dgm:prSet presAssocID="{4F864E08-61EC-4F50-9676-2D0DB35DCAC5}" presName="parentLin" presStyleCnt="0"/>
      <dgm:spPr/>
    </dgm:pt>
    <dgm:pt modelId="{3BC73A8A-6F6F-4F7D-B7CE-E97238DF36B3}" type="pres">
      <dgm:prSet presAssocID="{4F864E08-61EC-4F50-9676-2D0DB35DCAC5}" presName="parentLeftMargin" presStyleLbl="node1" presStyleIdx="0" presStyleCnt="4"/>
      <dgm:spPr/>
    </dgm:pt>
    <dgm:pt modelId="{EEE1FE5D-6687-4C99-B189-53AB9BE1567E}" type="pres">
      <dgm:prSet presAssocID="{4F864E08-61EC-4F50-9676-2D0DB35DCAC5}" presName="parentText" presStyleLbl="node1" presStyleIdx="0" presStyleCnt="4">
        <dgm:presLayoutVars>
          <dgm:chMax val="0"/>
          <dgm:bulletEnabled val="1"/>
        </dgm:presLayoutVars>
      </dgm:prSet>
      <dgm:spPr/>
    </dgm:pt>
    <dgm:pt modelId="{BB20629D-83BC-4DF3-84D9-3C362C6E8D8E}" type="pres">
      <dgm:prSet presAssocID="{4F864E08-61EC-4F50-9676-2D0DB35DCAC5}" presName="negativeSpace" presStyleCnt="0"/>
      <dgm:spPr/>
    </dgm:pt>
    <dgm:pt modelId="{45D61017-455C-4042-84BB-008F05AB266F}" type="pres">
      <dgm:prSet presAssocID="{4F864E08-61EC-4F50-9676-2D0DB35DCAC5}" presName="childText" presStyleLbl="conFgAcc1" presStyleIdx="0" presStyleCnt="4">
        <dgm:presLayoutVars>
          <dgm:bulletEnabled val="1"/>
        </dgm:presLayoutVars>
      </dgm:prSet>
      <dgm:spPr/>
    </dgm:pt>
    <dgm:pt modelId="{813A2C75-EADC-4546-BD60-FDD3CC45E7EE}" type="pres">
      <dgm:prSet presAssocID="{B03830E1-F9A4-4EB0-AB2B-C7B1C0E12828}" presName="spaceBetweenRectangles" presStyleCnt="0"/>
      <dgm:spPr/>
    </dgm:pt>
    <dgm:pt modelId="{CBBDD175-95E6-4177-9E02-9FBC96F65339}" type="pres">
      <dgm:prSet presAssocID="{4B7926BD-A9B6-43A2-A6C6-4F8C94E7E9BC}" presName="parentLin" presStyleCnt="0"/>
      <dgm:spPr/>
    </dgm:pt>
    <dgm:pt modelId="{1B800E0C-1E6C-4002-A292-72C4B4B4F362}" type="pres">
      <dgm:prSet presAssocID="{4B7926BD-A9B6-43A2-A6C6-4F8C94E7E9BC}" presName="parentLeftMargin" presStyleLbl="node1" presStyleIdx="0" presStyleCnt="4"/>
      <dgm:spPr/>
    </dgm:pt>
    <dgm:pt modelId="{6CD6B855-3233-457F-B310-249BEAF3C739}" type="pres">
      <dgm:prSet presAssocID="{4B7926BD-A9B6-43A2-A6C6-4F8C94E7E9BC}" presName="parentText" presStyleLbl="node1" presStyleIdx="1" presStyleCnt="4">
        <dgm:presLayoutVars>
          <dgm:chMax val="0"/>
          <dgm:bulletEnabled val="1"/>
        </dgm:presLayoutVars>
      </dgm:prSet>
      <dgm:spPr/>
    </dgm:pt>
    <dgm:pt modelId="{EE1C62C2-7ED0-4591-B7E9-2C6ECAA7B036}" type="pres">
      <dgm:prSet presAssocID="{4B7926BD-A9B6-43A2-A6C6-4F8C94E7E9BC}" presName="negativeSpace" presStyleCnt="0"/>
      <dgm:spPr/>
    </dgm:pt>
    <dgm:pt modelId="{A52AF91D-B3FC-4F11-8DD3-C119C23FF4CB}" type="pres">
      <dgm:prSet presAssocID="{4B7926BD-A9B6-43A2-A6C6-4F8C94E7E9BC}" presName="childText" presStyleLbl="conFgAcc1" presStyleIdx="1" presStyleCnt="4">
        <dgm:presLayoutVars>
          <dgm:bulletEnabled val="1"/>
        </dgm:presLayoutVars>
      </dgm:prSet>
      <dgm:spPr/>
    </dgm:pt>
    <dgm:pt modelId="{CFB066A7-2A03-45EC-9C02-BDEE0ECC87B3}" type="pres">
      <dgm:prSet presAssocID="{B9CB4F62-397A-417F-8F42-BA67709A76A8}" presName="spaceBetweenRectangles" presStyleCnt="0"/>
      <dgm:spPr/>
    </dgm:pt>
    <dgm:pt modelId="{751D7F6B-3F59-48D8-B353-F75E91C43005}" type="pres">
      <dgm:prSet presAssocID="{0E22A53C-9BE9-4287-B612-DBFBACD26773}" presName="parentLin" presStyleCnt="0"/>
      <dgm:spPr/>
    </dgm:pt>
    <dgm:pt modelId="{1D430D19-A89D-425B-A15E-C4AB2D121089}" type="pres">
      <dgm:prSet presAssocID="{0E22A53C-9BE9-4287-B612-DBFBACD26773}" presName="parentLeftMargin" presStyleLbl="node1" presStyleIdx="1" presStyleCnt="4"/>
      <dgm:spPr/>
    </dgm:pt>
    <dgm:pt modelId="{AD8D824A-F307-44C1-B1C5-7E44BF2DC731}" type="pres">
      <dgm:prSet presAssocID="{0E22A53C-9BE9-4287-B612-DBFBACD26773}" presName="parentText" presStyleLbl="node1" presStyleIdx="2" presStyleCnt="4">
        <dgm:presLayoutVars>
          <dgm:chMax val="0"/>
          <dgm:bulletEnabled val="1"/>
        </dgm:presLayoutVars>
      </dgm:prSet>
      <dgm:spPr/>
    </dgm:pt>
    <dgm:pt modelId="{D10CF5FA-2FA7-4D7F-8094-FD3636B6D80F}" type="pres">
      <dgm:prSet presAssocID="{0E22A53C-9BE9-4287-B612-DBFBACD26773}" presName="negativeSpace" presStyleCnt="0"/>
      <dgm:spPr/>
    </dgm:pt>
    <dgm:pt modelId="{66128D95-22F6-4F28-A8E3-9329F233110E}" type="pres">
      <dgm:prSet presAssocID="{0E22A53C-9BE9-4287-B612-DBFBACD26773}" presName="childText" presStyleLbl="conFgAcc1" presStyleIdx="2" presStyleCnt="4">
        <dgm:presLayoutVars>
          <dgm:bulletEnabled val="1"/>
        </dgm:presLayoutVars>
      </dgm:prSet>
      <dgm:spPr/>
    </dgm:pt>
    <dgm:pt modelId="{9BB2D3CB-9BAB-4BA6-BD6F-EB4C9C6D4FA1}" type="pres">
      <dgm:prSet presAssocID="{2170542E-6C77-45F4-B2DC-8A510FEA4858}" presName="spaceBetweenRectangles" presStyleCnt="0"/>
      <dgm:spPr/>
    </dgm:pt>
    <dgm:pt modelId="{2644AF07-9A87-44CF-8C3A-41A823A90042}" type="pres">
      <dgm:prSet presAssocID="{DD56074C-AB27-41C1-A60E-BAFCFB6400A3}" presName="parentLin" presStyleCnt="0"/>
      <dgm:spPr/>
    </dgm:pt>
    <dgm:pt modelId="{A944F4C1-271A-4591-BA63-313635149731}" type="pres">
      <dgm:prSet presAssocID="{DD56074C-AB27-41C1-A60E-BAFCFB6400A3}" presName="parentLeftMargin" presStyleLbl="node1" presStyleIdx="2" presStyleCnt="4"/>
      <dgm:spPr/>
    </dgm:pt>
    <dgm:pt modelId="{AD0D3BF7-2E87-4DA3-B0EB-5BF3AD037C07}" type="pres">
      <dgm:prSet presAssocID="{DD56074C-AB27-41C1-A60E-BAFCFB6400A3}" presName="parentText" presStyleLbl="node1" presStyleIdx="3" presStyleCnt="4">
        <dgm:presLayoutVars>
          <dgm:chMax val="0"/>
          <dgm:bulletEnabled val="1"/>
        </dgm:presLayoutVars>
      </dgm:prSet>
      <dgm:spPr/>
    </dgm:pt>
    <dgm:pt modelId="{5D18C61C-494E-46C9-B86F-98F5C3618CA8}" type="pres">
      <dgm:prSet presAssocID="{DD56074C-AB27-41C1-A60E-BAFCFB6400A3}" presName="negativeSpace" presStyleCnt="0"/>
      <dgm:spPr/>
    </dgm:pt>
    <dgm:pt modelId="{2BBB3144-6466-4F65-945E-C9683225C024}" type="pres">
      <dgm:prSet presAssocID="{DD56074C-AB27-41C1-A60E-BAFCFB6400A3}" presName="childText" presStyleLbl="conFgAcc1" presStyleIdx="3" presStyleCnt="4">
        <dgm:presLayoutVars>
          <dgm:bulletEnabled val="1"/>
        </dgm:presLayoutVars>
      </dgm:prSet>
      <dgm:spPr/>
    </dgm:pt>
  </dgm:ptLst>
  <dgm:cxnLst>
    <dgm:cxn modelId="{FDC60913-50BD-4C48-ACD7-8128556B70B4}" srcId="{0E22A53C-9BE9-4287-B612-DBFBACD26773}" destId="{C7C4780D-29FB-4B5C-9598-1BFEA6FD3364}" srcOrd="0" destOrd="0" parTransId="{2AB9D2FB-C62B-403D-B0A7-BE44B7A49A29}" sibTransId="{38F19B13-661F-4A29-8117-9638972D7D0F}"/>
    <dgm:cxn modelId="{CF4F6318-2E5E-47B3-9648-9A584D3BADEF}" srcId="{CC21BDC6-26C2-4DE7-978D-222C62984867}" destId="{4B7926BD-A9B6-43A2-A6C6-4F8C94E7E9BC}" srcOrd="1" destOrd="0" parTransId="{16C13B3F-8693-4F49-9B5C-D21801A0BD50}" sibTransId="{B9CB4F62-397A-417F-8F42-BA67709A76A8}"/>
    <dgm:cxn modelId="{16C70C29-34F4-4A3F-BB4A-B0C00D8A2BCB}" srcId="{DD56074C-AB27-41C1-A60E-BAFCFB6400A3}" destId="{8DC33D88-B1FC-45EA-A7FA-C21BFA6A4DCD}" srcOrd="0" destOrd="0" parTransId="{A839967C-4D23-4959-8019-EB2159AF06CA}" sibTransId="{5FF0D8F9-E6C9-4874-98E2-FC606A5A622F}"/>
    <dgm:cxn modelId="{B594B92D-38E4-422B-8FF2-49D0F9E46332}" srcId="{4F864E08-61EC-4F50-9676-2D0DB35DCAC5}" destId="{52ADD6AC-AECA-45D6-A25C-4201611310F5}" srcOrd="1" destOrd="0" parTransId="{FA494FDB-6E48-4087-B628-82BD2E8F73F0}" sibTransId="{18297369-695D-40F2-A237-6663A9170424}"/>
    <dgm:cxn modelId="{E00C3B33-CE9F-4152-ACF2-A3DA9A2EEEE0}" type="presOf" srcId="{8DC33D88-B1FC-45EA-A7FA-C21BFA6A4DCD}" destId="{2BBB3144-6466-4F65-945E-C9683225C024}" srcOrd="0" destOrd="0" presId="urn:microsoft.com/office/officeart/2005/8/layout/list1"/>
    <dgm:cxn modelId="{B5C7D93E-6AC7-4879-8FC1-8A5C87FCD862}" type="presOf" srcId="{815A2F25-6BA0-4657-A242-A76FFE258FCA}" destId="{2BBB3144-6466-4F65-945E-C9683225C024}" srcOrd="0" destOrd="1" presId="urn:microsoft.com/office/officeart/2005/8/layout/list1"/>
    <dgm:cxn modelId="{FE2F3D40-ADB2-4CF0-B0C0-D4BEFA0B14D0}" srcId="{CC21BDC6-26C2-4DE7-978D-222C62984867}" destId="{DD56074C-AB27-41C1-A60E-BAFCFB6400A3}" srcOrd="3" destOrd="0" parTransId="{DB7F9357-D676-4965-A3D3-5F23AEB88EFC}" sibTransId="{51D775E5-FEA2-4A9B-9B45-16075ACF4937}"/>
    <dgm:cxn modelId="{60DCB15D-F53C-4D00-89A7-CF675784461D}" type="presOf" srcId="{4B7926BD-A9B6-43A2-A6C6-4F8C94E7E9BC}" destId="{1B800E0C-1E6C-4002-A292-72C4B4B4F362}" srcOrd="0" destOrd="0" presId="urn:microsoft.com/office/officeart/2005/8/layout/list1"/>
    <dgm:cxn modelId="{E0EB0542-99D6-47AA-B47B-7E4BC29EA01D}" type="presOf" srcId="{91A88538-B419-4544-9D87-68080FA2EB82}" destId="{45D61017-455C-4042-84BB-008F05AB266F}" srcOrd="0" destOrd="0" presId="urn:microsoft.com/office/officeart/2005/8/layout/list1"/>
    <dgm:cxn modelId="{85F23243-6B84-49C0-AFBB-83E1EA35C62A}" type="presOf" srcId="{DD56074C-AB27-41C1-A60E-BAFCFB6400A3}" destId="{A944F4C1-271A-4591-BA63-313635149731}" srcOrd="0" destOrd="0" presId="urn:microsoft.com/office/officeart/2005/8/layout/list1"/>
    <dgm:cxn modelId="{54546144-42E0-4CA9-A1A1-D55457647765}" type="presOf" srcId="{0E22A53C-9BE9-4287-B612-DBFBACD26773}" destId="{1D430D19-A89D-425B-A15E-C4AB2D121089}" srcOrd="0" destOrd="0" presId="urn:microsoft.com/office/officeart/2005/8/layout/list1"/>
    <dgm:cxn modelId="{294F3348-A105-494E-AC4B-76F32D93CBC6}" type="presOf" srcId="{4F864E08-61EC-4F50-9676-2D0DB35DCAC5}" destId="{3BC73A8A-6F6F-4F7D-B7CE-E97238DF36B3}" srcOrd="0" destOrd="0" presId="urn:microsoft.com/office/officeart/2005/8/layout/list1"/>
    <dgm:cxn modelId="{8188CF68-B5D3-4295-A24E-80AD742C6992}" type="presOf" srcId="{CC21BDC6-26C2-4DE7-978D-222C62984867}" destId="{581661A2-B2DD-4E0F-A39F-C66399B15AFD}" srcOrd="0" destOrd="0" presId="urn:microsoft.com/office/officeart/2005/8/layout/list1"/>
    <dgm:cxn modelId="{4552D148-4633-4983-91A5-C8558E541A5C}" type="presOf" srcId="{C7C4780D-29FB-4B5C-9598-1BFEA6FD3364}" destId="{66128D95-22F6-4F28-A8E3-9329F233110E}" srcOrd="0" destOrd="0" presId="urn:microsoft.com/office/officeart/2005/8/layout/list1"/>
    <dgm:cxn modelId="{B74E196A-D6C0-4B66-AEED-3115EB2231D9}" srcId="{CC21BDC6-26C2-4DE7-978D-222C62984867}" destId="{4F864E08-61EC-4F50-9676-2D0DB35DCAC5}" srcOrd="0" destOrd="0" parTransId="{F62647B9-7CC6-43E1-9B90-4156F4F72E19}" sibTransId="{B03830E1-F9A4-4EB0-AB2B-C7B1C0E12828}"/>
    <dgm:cxn modelId="{ED685C56-55C4-48B7-8D69-0FD1D518DD09}" type="presOf" srcId="{DD56074C-AB27-41C1-A60E-BAFCFB6400A3}" destId="{AD0D3BF7-2E87-4DA3-B0EB-5BF3AD037C07}" srcOrd="1" destOrd="0" presId="urn:microsoft.com/office/officeart/2005/8/layout/list1"/>
    <dgm:cxn modelId="{3EF3F779-E7C8-4A1B-BC3D-9B0F51163042}" srcId="{4B7926BD-A9B6-43A2-A6C6-4F8C94E7E9BC}" destId="{36FA7623-66EF-48AA-9459-3B76E3083F91}" srcOrd="0" destOrd="0" parTransId="{200AE3B4-73DA-4E36-95F8-6973108AEEBE}" sibTransId="{9EF96DA2-31C0-47DB-8BF1-DA68407CCDCB}"/>
    <dgm:cxn modelId="{9E0FE87F-8C51-4FB3-A66F-418096F2834A}" type="presOf" srcId="{4F864E08-61EC-4F50-9676-2D0DB35DCAC5}" destId="{EEE1FE5D-6687-4C99-B189-53AB9BE1567E}" srcOrd="1" destOrd="0" presId="urn:microsoft.com/office/officeart/2005/8/layout/list1"/>
    <dgm:cxn modelId="{77AFF97F-C2B6-4E18-975D-3DC24B5DC0A2}" type="presOf" srcId="{EE14C3B0-BE3F-4655-BADE-E3DFAF0E1B8C}" destId="{A52AF91D-B3FC-4F11-8DD3-C119C23FF4CB}" srcOrd="0" destOrd="2" presId="urn:microsoft.com/office/officeart/2005/8/layout/list1"/>
    <dgm:cxn modelId="{CB446B85-DF2A-450A-B808-04D44C383AA4}" srcId="{4F864E08-61EC-4F50-9676-2D0DB35DCAC5}" destId="{83D75A2D-EE5B-4454-8808-43873B481CE3}" srcOrd="2" destOrd="0" parTransId="{AD8683A8-662C-4772-9DC9-28C3DF9B7DA5}" sibTransId="{8F901F0B-4896-48BE-AC78-8F01541438C4}"/>
    <dgm:cxn modelId="{A02E4886-8DC9-4D14-B6F0-3DE97CA805D9}" type="presOf" srcId="{83D75A2D-EE5B-4454-8808-43873B481CE3}" destId="{45D61017-455C-4042-84BB-008F05AB266F}" srcOrd="0" destOrd="2" presId="urn:microsoft.com/office/officeart/2005/8/layout/list1"/>
    <dgm:cxn modelId="{96F56A91-D679-45F2-8539-6D4A542A1451}" srcId="{CC21BDC6-26C2-4DE7-978D-222C62984867}" destId="{0E22A53C-9BE9-4287-B612-DBFBACD26773}" srcOrd="2" destOrd="0" parTransId="{D846B394-0087-4FBD-BD16-2DBCD805F37C}" sibTransId="{2170542E-6C77-45F4-B2DC-8A510FEA4858}"/>
    <dgm:cxn modelId="{3793DC9E-E0C3-498C-9F18-3AE60099FA22}" type="presOf" srcId="{DBDD7489-F472-466E-9451-E964D7B1FF90}" destId="{A52AF91D-B3FC-4F11-8DD3-C119C23FF4CB}" srcOrd="0" destOrd="1" presId="urn:microsoft.com/office/officeart/2005/8/layout/list1"/>
    <dgm:cxn modelId="{0F8725AF-A962-4DB4-84D8-4FD7272D10FC}" srcId="{4B7926BD-A9B6-43A2-A6C6-4F8C94E7E9BC}" destId="{DBDD7489-F472-466E-9451-E964D7B1FF90}" srcOrd="1" destOrd="0" parTransId="{CFFA1266-3FDD-47EB-9436-923B93AE5F69}" sibTransId="{DBFF997D-2FAE-480D-8438-0C18E94D4ECC}"/>
    <dgm:cxn modelId="{552B26BF-B16D-4542-BF0E-B6BF0A2813D0}" srcId="{4B7926BD-A9B6-43A2-A6C6-4F8C94E7E9BC}" destId="{EE14C3B0-BE3F-4655-BADE-E3DFAF0E1B8C}" srcOrd="2" destOrd="0" parTransId="{087399FB-B082-4F94-B4E7-12E473A264ED}" sibTransId="{4AD2166C-D3B7-437A-A7D4-4055E00D0AD9}"/>
    <dgm:cxn modelId="{AE25C0C4-297D-4315-BDB6-661CA06C3210}" type="presOf" srcId="{52ADD6AC-AECA-45D6-A25C-4201611310F5}" destId="{45D61017-455C-4042-84BB-008F05AB266F}" srcOrd="0" destOrd="1" presId="urn:microsoft.com/office/officeart/2005/8/layout/list1"/>
    <dgm:cxn modelId="{4586A9DE-14EE-42B8-8975-A50D4BF1BC16}" type="presOf" srcId="{0E22A53C-9BE9-4287-B612-DBFBACD26773}" destId="{AD8D824A-F307-44C1-B1C5-7E44BF2DC731}" srcOrd="1" destOrd="0" presId="urn:microsoft.com/office/officeart/2005/8/layout/list1"/>
    <dgm:cxn modelId="{E3914AE5-B334-46E1-A8BE-89DD7A1E1EC2}" type="presOf" srcId="{4B7926BD-A9B6-43A2-A6C6-4F8C94E7E9BC}" destId="{6CD6B855-3233-457F-B310-249BEAF3C739}" srcOrd="1" destOrd="0" presId="urn:microsoft.com/office/officeart/2005/8/layout/list1"/>
    <dgm:cxn modelId="{01D65CE6-3751-42D4-9320-C28118272789}" type="presOf" srcId="{36FA7623-66EF-48AA-9459-3B76E3083F91}" destId="{A52AF91D-B3FC-4F11-8DD3-C119C23FF4CB}" srcOrd="0" destOrd="0" presId="urn:microsoft.com/office/officeart/2005/8/layout/list1"/>
    <dgm:cxn modelId="{30B679E9-E061-404A-979C-DAF68F69E172}" srcId="{4F864E08-61EC-4F50-9676-2D0DB35DCAC5}" destId="{91A88538-B419-4544-9D87-68080FA2EB82}" srcOrd="0" destOrd="0" parTransId="{43B42587-FBC7-4CEC-A317-E3E884231247}" sibTransId="{383C6736-F22F-41D4-939F-E30B1C2A3464}"/>
    <dgm:cxn modelId="{26AC1BEA-06C9-433C-82BC-EB7761346707}" srcId="{DD56074C-AB27-41C1-A60E-BAFCFB6400A3}" destId="{815A2F25-6BA0-4657-A242-A76FFE258FCA}" srcOrd="1" destOrd="0" parTransId="{EB384AA6-CE14-4F36-A4CF-8C58FDB71190}" sibTransId="{1D0BDAC3-3BA4-4B6B-B9E5-4D9CF9110958}"/>
    <dgm:cxn modelId="{F17C4191-55D5-4860-8ED1-149F4EDB350E}" type="presParOf" srcId="{581661A2-B2DD-4E0F-A39F-C66399B15AFD}" destId="{065DFC5F-F15C-4A0C-BF48-B70C4DECB6E9}" srcOrd="0" destOrd="0" presId="urn:microsoft.com/office/officeart/2005/8/layout/list1"/>
    <dgm:cxn modelId="{6C3F3A61-673B-4054-B020-D3A05D8FFE9C}" type="presParOf" srcId="{065DFC5F-F15C-4A0C-BF48-B70C4DECB6E9}" destId="{3BC73A8A-6F6F-4F7D-B7CE-E97238DF36B3}" srcOrd="0" destOrd="0" presId="urn:microsoft.com/office/officeart/2005/8/layout/list1"/>
    <dgm:cxn modelId="{C6EBA0A8-8ABD-44B4-9ADD-95D46FF2082A}" type="presParOf" srcId="{065DFC5F-F15C-4A0C-BF48-B70C4DECB6E9}" destId="{EEE1FE5D-6687-4C99-B189-53AB9BE1567E}" srcOrd="1" destOrd="0" presId="urn:microsoft.com/office/officeart/2005/8/layout/list1"/>
    <dgm:cxn modelId="{A67D2228-8841-4AAC-BEB0-D80C05B396A2}" type="presParOf" srcId="{581661A2-B2DD-4E0F-A39F-C66399B15AFD}" destId="{BB20629D-83BC-4DF3-84D9-3C362C6E8D8E}" srcOrd="1" destOrd="0" presId="urn:microsoft.com/office/officeart/2005/8/layout/list1"/>
    <dgm:cxn modelId="{C658E34E-4644-4C96-85AD-68049B06C353}" type="presParOf" srcId="{581661A2-B2DD-4E0F-A39F-C66399B15AFD}" destId="{45D61017-455C-4042-84BB-008F05AB266F}" srcOrd="2" destOrd="0" presId="urn:microsoft.com/office/officeart/2005/8/layout/list1"/>
    <dgm:cxn modelId="{4C2A8D41-EB3A-494C-965C-18BD74409904}" type="presParOf" srcId="{581661A2-B2DD-4E0F-A39F-C66399B15AFD}" destId="{813A2C75-EADC-4546-BD60-FDD3CC45E7EE}" srcOrd="3" destOrd="0" presId="urn:microsoft.com/office/officeart/2005/8/layout/list1"/>
    <dgm:cxn modelId="{4CC8FE6B-68DB-4054-8E28-40A45508B981}" type="presParOf" srcId="{581661A2-B2DD-4E0F-A39F-C66399B15AFD}" destId="{CBBDD175-95E6-4177-9E02-9FBC96F65339}" srcOrd="4" destOrd="0" presId="urn:microsoft.com/office/officeart/2005/8/layout/list1"/>
    <dgm:cxn modelId="{D04AFBB9-4A44-4233-A30D-C717A35C2642}" type="presParOf" srcId="{CBBDD175-95E6-4177-9E02-9FBC96F65339}" destId="{1B800E0C-1E6C-4002-A292-72C4B4B4F362}" srcOrd="0" destOrd="0" presId="urn:microsoft.com/office/officeart/2005/8/layout/list1"/>
    <dgm:cxn modelId="{625E24B8-22E3-4DD4-8376-A105D3B37968}" type="presParOf" srcId="{CBBDD175-95E6-4177-9E02-9FBC96F65339}" destId="{6CD6B855-3233-457F-B310-249BEAF3C739}" srcOrd="1" destOrd="0" presId="urn:microsoft.com/office/officeart/2005/8/layout/list1"/>
    <dgm:cxn modelId="{8ADE1B1E-B46C-4025-BFBA-0978535E3026}" type="presParOf" srcId="{581661A2-B2DD-4E0F-A39F-C66399B15AFD}" destId="{EE1C62C2-7ED0-4591-B7E9-2C6ECAA7B036}" srcOrd="5" destOrd="0" presId="urn:microsoft.com/office/officeart/2005/8/layout/list1"/>
    <dgm:cxn modelId="{9E691445-D9F9-4FEB-B1D1-465FA282BD56}" type="presParOf" srcId="{581661A2-B2DD-4E0F-A39F-C66399B15AFD}" destId="{A52AF91D-B3FC-4F11-8DD3-C119C23FF4CB}" srcOrd="6" destOrd="0" presId="urn:microsoft.com/office/officeart/2005/8/layout/list1"/>
    <dgm:cxn modelId="{3777D17D-CF34-4713-8163-20CF43DE51CC}" type="presParOf" srcId="{581661A2-B2DD-4E0F-A39F-C66399B15AFD}" destId="{CFB066A7-2A03-45EC-9C02-BDEE0ECC87B3}" srcOrd="7" destOrd="0" presId="urn:microsoft.com/office/officeart/2005/8/layout/list1"/>
    <dgm:cxn modelId="{1425F64D-D51A-4EFD-B5EA-CCB55EC2ABBA}" type="presParOf" srcId="{581661A2-B2DD-4E0F-A39F-C66399B15AFD}" destId="{751D7F6B-3F59-48D8-B353-F75E91C43005}" srcOrd="8" destOrd="0" presId="urn:microsoft.com/office/officeart/2005/8/layout/list1"/>
    <dgm:cxn modelId="{D9294276-0A9B-420A-B067-C263AF136B2A}" type="presParOf" srcId="{751D7F6B-3F59-48D8-B353-F75E91C43005}" destId="{1D430D19-A89D-425B-A15E-C4AB2D121089}" srcOrd="0" destOrd="0" presId="urn:microsoft.com/office/officeart/2005/8/layout/list1"/>
    <dgm:cxn modelId="{C3FAF11A-4159-4811-A25B-EFBB6D0F9609}" type="presParOf" srcId="{751D7F6B-3F59-48D8-B353-F75E91C43005}" destId="{AD8D824A-F307-44C1-B1C5-7E44BF2DC731}" srcOrd="1" destOrd="0" presId="urn:microsoft.com/office/officeart/2005/8/layout/list1"/>
    <dgm:cxn modelId="{D06E7343-AD5D-468B-807A-12098817178D}" type="presParOf" srcId="{581661A2-B2DD-4E0F-A39F-C66399B15AFD}" destId="{D10CF5FA-2FA7-4D7F-8094-FD3636B6D80F}" srcOrd="9" destOrd="0" presId="urn:microsoft.com/office/officeart/2005/8/layout/list1"/>
    <dgm:cxn modelId="{7660F0BE-8C40-4D7D-9518-856257E6FEF6}" type="presParOf" srcId="{581661A2-B2DD-4E0F-A39F-C66399B15AFD}" destId="{66128D95-22F6-4F28-A8E3-9329F233110E}" srcOrd="10" destOrd="0" presId="urn:microsoft.com/office/officeart/2005/8/layout/list1"/>
    <dgm:cxn modelId="{B4B7220A-E41A-40A3-9475-654C9D3BA187}" type="presParOf" srcId="{581661A2-B2DD-4E0F-A39F-C66399B15AFD}" destId="{9BB2D3CB-9BAB-4BA6-BD6F-EB4C9C6D4FA1}" srcOrd="11" destOrd="0" presId="urn:microsoft.com/office/officeart/2005/8/layout/list1"/>
    <dgm:cxn modelId="{B780F5A4-EDBB-422E-BA91-83FAE65D7A8C}" type="presParOf" srcId="{581661A2-B2DD-4E0F-A39F-C66399B15AFD}" destId="{2644AF07-9A87-44CF-8C3A-41A823A90042}" srcOrd="12" destOrd="0" presId="urn:microsoft.com/office/officeart/2005/8/layout/list1"/>
    <dgm:cxn modelId="{0363BDC2-3A3F-4E2F-8B00-69F2D9CECE0F}" type="presParOf" srcId="{2644AF07-9A87-44CF-8C3A-41A823A90042}" destId="{A944F4C1-271A-4591-BA63-313635149731}" srcOrd="0" destOrd="0" presId="urn:microsoft.com/office/officeart/2005/8/layout/list1"/>
    <dgm:cxn modelId="{70F78DA5-0EC5-4EC3-995C-101E15B9CA9A}" type="presParOf" srcId="{2644AF07-9A87-44CF-8C3A-41A823A90042}" destId="{AD0D3BF7-2E87-4DA3-B0EB-5BF3AD037C07}" srcOrd="1" destOrd="0" presId="urn:microsoft.com/office/officeart/2005/8/layout/list1"/>
    <dgm:cxn modelId="{DF86500F-9FE1-4BB5-8351-5A74DCBE2CA1}" type="presParOf" srcId="{581661A2-B2DD-4E0F-A39F-C66399B15AFD}" destId="{5D18C61C-494E-46C9-B86F-98F5C3618CA8}" srcOrd="13" destOrd="0" presId="urn:microsoft.com/office/officeart/2005/8/layout/list1"/>
    <dgm:cxn modelId="{E02575D4-437D-41D5-B66F-69BD6B953F89}" type="presParOf" srcId="{581661A2-B2DD-4E0F-A39F-C66399B15AFD}" destId="{2BBB3144-6466-4F65-945E-C9683225C02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EE96E-C992-4BDC-8AF3-E77EC724E0D5}">
      <dsp:nvSpPr>
        <dsp:cNvPr id="0" name=""/>
        <dsp:cNvSpPr/>
      </dsp:nvSpPr>
      <dsp:spPr>
        <a:xfrm>
          <a:off x="1751" y="889461"/>
          <a:ext cx="2693664" cy="32323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74" tIns="0" rIns="266074"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orbel" panose="020B0503020204020204"/>
            </a:rPr>
            <a:t>We used SpaceX REST API and web scraped with BeautifulSoup to gather data of Falcon 9 launches</a:t>
          </a:r>
          <a:endParaRPr lang="en-US" sz="1900" kern="1200"/>
        </a:p>
      </dsp:txBody>
      <dsp:txXfrm>
        <a:off x="1751" y="2182420"/>
        <a:ext cx="2693664" cy="1939438"/>
      </dsp:txXfrm>
    </dsp:sp>
    <dsp:sp modelId="{B99BF911-F6D3-4355-8482-9F9B86E75769}">
      <dsp:nvSpPr>
        <dsp:cNvPr id="0" name=""/>
        <dsp:cNvSpPr/>
      </dsp:nvSpPr>
      <dsp:spPr>
        <a:xfrm>
          <a:off x="1751" y="889461"/>
          <a:ext cx="2693664" cy="129295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6074" tIns="165100" rIns="26607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1751" y="889461"/>
        <a:ext cx="2693664" cy="1292959"/>
      </dsp:txXfrm>
    </dsp:sp>
    <dsp:sp modelId="{765793DA-FB2A-4EDA-A8D4-980E540435B8}">
      <dsp:nvSpPr>
        <dsp:cNvPr id="0" name=""/>
        <dsp:cNvSpPr/>
      </dsp:nvSpPr>
      <dsp:spPr>
        <a:xfrm>
          <a:off x="2910910" y="889461"/>
          <a:ext cx="2693664" cy="323239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74" tIns="0" rIns="266074" bIns="330200" numCol="1" spcCol="1270" anchor="t" anchorCtr="0">
          <a:noAutofit/>
        </a:bodyPr>
        <a:lstStyle/>
        <a:p>
          <a:pPr marL="0" lvl="0" indent="0" algn="l" defTabSz="844550" rtl="0">
            <a:lnSpc>
              <a:spcPct val="90000"/>
            </a:lnSpc>
            <a:spcBef>
              <a:spcPct val="0"/>
            </a:spcBef>
            <a:spcAft>
              <a:spcPct val="35000"/>
            </a:spcAft>
            <a:buNone/>
          </a:pPr>
          <a:r>
            <a:rPr lang="en-US" sz="1900" kern="1200">
              <a:latin typeface="Corbel" panose="020B0503020204020204"/>
            </a:rPr>
            <a:t>Our goal is to predict Falcon 9 landing success based on mulitple variables</a:t>
          </a:r>
          <a:endParaRPr lang="en-US" sz="1900" kern="1200"/>
        </a:p>
      </dsp:txBody>
      <dsp:txXfrm>
        <a:off x="2910910" y="2182420"/>
        <a:ext cx="2693664" cy="1939438"/>
      </dsp:txXfrm>
    </dsp:sp>
    <dsp:sp modelId="{4DC1C679-FA49-411F-B135-10EB4A584A23}">
      <dsp:nvSpPr>
        <dsp:cNvPr id="0" name=""/>
        <dsp:cNvSpPr/>
      </dsp:nvSpPr>
      <dsp:spPr>
        <a:xfrm>
          <a:off x="2910910" y="889461"/>
          <a:ext cx="2693664" cy="129295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6074" tIns="165100" rIns="26607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910910" y="889461"/>
        <a:ext cx="2693664" cy="12929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61017-455C-4042-84BB-008F05AB266F}">
      <dsp:nvSpPr>
        <dsp:cNvPr id="0" name=""/>
        <dsp:cNvSpPr/>
      </dsp:nvSpPr>
      <dsp:spPr>
        <a:xfrm>
          <a:off x="0" y="258163"/>
          <a:ext cx="7366000" cy="134662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683" tIns="312420" rIns="571683"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orbel" panose="020B0503020204020204"/>
            </a:rPr>
            <a:t>Transform data to scale columns</a:t>
          </a:r>
          <a:endParaRPr lang="en-US" sz="1500" kern="1200"/>
        </a:p>
        <a:p>
          <a:pPr marL="114300" lvl="1" indent="-114300" algn="l" defTabSz="666750" rtl="0">
            <a:lnSpc>
              <a:spcPct val="90000"/>
            </a:lnSpc>
            <a:spcBef>
              <a:spcPct val="0"/>
            </a:spcBef>
            <a:spcAft>
              <a:spcPct val="15000"/>
            </a:spcAft>
            <a:buChar char="•"/>
          </a:pPr>
          <a:r>
            <a:rPr lang="en-US" sz="1500" kern="1200">
              <a:latin typeface="Corbel" panose="020B0503020204020204"/>
            </a:rPr>
            <a:t>Split data into testing and training sets</a:t>
          </a:r>
        </a:p>
        <a:p>
          <a:pPr marL="114300" lvl="1" indent="-114300" algn="l" defTabSz="666750" rtl="0">
            <a:lnSpc>
              <a:spcPct val="90000"/>
            </a:lnSpc>
            <a:spcBef>
              <a:spcPct val="0"/>
            </a:spcBef>
            <a:spcAft>
              <a:spcPct val="15000"/>
            </a:spcAft>
            <a:buChar char="•"/>
          </a:pPr>
          <a:r>
            <a:rPr lang="en-US" sz="1500" kern="1200">
              <a:latin typeface="Corbel" panose="020B0503020204020204"/>
            </a:rPr>
            <a:t>Select machine learning algorithms to use for classification ( KNN, logistic regression, SVM, and decision tree)</a:t>
          </a:r>
        </a:p>
      </dsp:txBody>
      <dsp:txXfrm>
        <a:off x="0" y="258163"/>
        <a:ext cx="7366000" cy="1346625"/>
      </dsp:txXfrm>
    </dsp:sp>
    <dsp:sp modelId="{EEE1FE5D-6687-4C99-B189-53AB9BE1567E}">
      <dsp:nvSpPr>
        <dsp:cNvPr id="0" name=""/>
        <dsp:cNvSpPr/>
      </dsp:nvSpPr>
      <dsp:spPr>
        <a:xfrm>
          <a:off x="368300" y="36763"/>
          <a:ext cx="5156200" cy="442800"/>
        </a:xfrm>
        <a:prstGeom prst="roundRect">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892" tIns="0" rIns="194892" bIns="0" numCol="1" spcCol="1270" anchor="ctr" anchorCtr="0">
          <a:noAutofit/>
        </a:bodyPr>
        <a:lstStyle/>
        <a:p>
          <a:pPr marL="0" lvl="0" indent="0" algn="l" defTabSz="666750">
            <a:lnSpc>
              <a:spcPct val="90000"/>
            </a:lnSpc>
            <a:spcBef>
              <a:spcPct val="0"/>
            </a:spcBef>
            <a:spcAft>
              <a:spcPct val="35000"/>
            </a:spcAft>
            <a:buNone/>
          </a:pPr>
          <a:r>
            <a:rPr lang="en-US" sz="1500" kern="1200">
              <a:latin typeface="Corbel" panose="020B0503020204020204"/>
            </a:rPr>
            <a:t>Build</a:t>
          </a:r>
          <a:endParaRPr lang="en-US" sz="1500" kern="1200"/>
        </a:p>
      </dsp:txBody>
      <dsp:txXfrm>
        <a:off x="389916" y="58379"/>
        <a:ext cx="5112968" cy="399568"/>
      </dsp:txXfrm>
    </dsp:sp>
    <dsp:sp modelId="{A52AF91D-B3FC-4F11-8DD3-C119C23FF4CB}">
      <dsp:nvSpPr>
        <dsp:cNvPr id="0" name=""/>
        <dsp:cNvSpPr/>
      </dsp:nvSpPr>
      <dsp:spPr>
        <a:xfrm>
          <a:off x="0" y="1907188"/>
          <a:ext cx="7366000" cy="1134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683" tIns="312420" rIns="571683"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orbel" panose="020B0503020204020204"/>
            </a:rPr>
            <a:t>Evaluate the accuracy of each model on training and testing sets</a:t>
          </a:r>
        </a:p>
        <a:p>
          <a:pPr marL="114300" lvl="1" indent="-114300" algn="l" defTabSz="666750" rtl="0">
            <a:lnSpc>
              <a:spcPct val="90000"/>
            </a:lnSpc>
            <a:spcBef>
              <a:spcPct val="0"/>
            </a:spcBef>
            <a:spcAft>
              <a:spcPct val="15000"/>
            </a:spcAft>
            <a:buChar char="•"/>
          </a:pPr>
          <a:r>
            <a:rPr lang="en-US" sz="1500" kern="1200">
              <a:latin typeface="Corbel" panose="020B0503020204020204"/>
            </a:rPr>
            <a:t>Plot confusion matrix for each model</a:t>
          </a:r>
        </a:p>
        <a:p>
          <a:pPr marL="114300" lvl="1" indent="-114300" algn="l" defTabSz="666750" rtl="0">
            <a:lnSpc>
              <a:spcPct val="90000"/>
            </a:lnSpc>
            <a:spcBef>
              <a:spcPct val="0"/>
            </a:spcBef>
            <a:spcAft>
              <a:spcPct val="15000"/>
            </a:spcAft>
            <a:buChar char="•"/>
          </a:pPr>
          <a:r>
            <a:rPr lang="en-US" sz="1500" kern="1200">
              <a:latin typeface="Corbel" panose="020B0503020204020204"/>
            </a:rPr>
            <a:t>Use GridSearchCV to determine best parameters for each model</a:t>
          </a:r>
        </a:p>
      </dsp:txBody>
      <dsp:txXfrm>
        <a:off x="0" y="1907188"/>
        <a:ext cx="7366000" cy="1134000"/>
      </dsp:txXfrm>
    </dsp:sp>
    <dsp:sp modelId="{6CD6B855-3233-457F-B310-249BEAF3C739}">
      <dsp:nvSpPr>
        <dsp:cNvPr id="0" name=""/>
        <dsp:cNvSpPr/>
      </dsp:nvSpPr>
      <dsp:spPr>
        <a:xfrm>
          <a:off x="368300" y="1685788"/>
          <a:ext cx="5156200" cy="442800"/>
        </a:xfrm>
        <a:prstGeom prst="roundRect">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892" tIns="0" rIns="194892" bIns="0" numCol="1" spcCol="1270" anchor="ctr" anchorCtr="0">
          <a:noAutofit/>
        </a:bodyPr>
        <a:lstStyle/>
        <a:p>
          <a:pPr marL="0" lvl="0" indent="0" algn="l" defTabSz="666750">
            <a:lnSpc>
              <a:spcPct val="90000"/>
            </a:lnSpc>
            <a:spcBef>
              <a:spcPct val="0"/>
            </a:spcBef>
            <a:spcAft>
              <a:spcPct val="35000"/>
            </a:spcAft>
            <a:buNone/>
          </a:pPr>
          <a:r>
            <a:rPr lang="en-US" sz="1500" kern="1200">
              <a:latin typeface="Corbel" panose="020B0503020204020204"/>
            </a:rPr>
            <a:t>Evaluate</a:t>
          </a:r>
          <a:endParaRPr lang="en-US" sz="1500" kern="1200"/>
        </a:p>
      </dsp:txBody>
      <dsp:txXfrm>
        <a:off x="389916" y="1707404"/>
        <a:ext cx="5112968" cy="399568"/>
      </dsp:txXfrm>
    </dsp:sp>
    <dsp:sp modelId="{66128D95-22F6-4F28-A8E3-9329F233110E}">
      <dsp:nvSpPr>
        <dsp:cNvPr id="0" name=""/>
        <dsp:cNvSpPr/>
      </dsp:nvSpPr>
      <dsp:spPr>
        <a:xfrm>
          <a:off x="0" y="3343588"/>
          <a:ext cx="7366000" cy="63787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683" tIns="312420" rIns="571683"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orbel" panose="020B0503020204020204"/>
            </a:rPr>
            <a:t>Tuning algorithms and parameters</a:t>
          </a:r>
        </a:p>
      </dsp:txBody>
      <dsp:txXfrm>
        <a:off x="0" y="3343588"/>
        <a:ext cx="7366000" cy="637875"/>
      </dsp:txXfrm>
    </dsp:sp>
    <dsp:sp modelId="{AD8D824A-F307-44C1-B1C5-7E44BF2DC731}">
      <dsp:nvSpPr>
        <dsp:cNvPr id="0" name=""/>
        <dsp:cNvSpPr/>
      </dsp:nvSpPr>
      <dsp:spPr>
        <a:xfrm>
          <a:off x="368300" y="3122188"/>
          <a:ext cx="5156200" cy="442800"/>
        </a:xfrm>
        <a:prstGeom prst="roundRect">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892" tIns="0" rIns="194892" bIns="0" numCol="1" spcCol="1270" anchor="ctr" anchorCtr="0">
          <a:noAutofit/>
        </a:bodyPr>
        <a:lstStyle/>
        <a:p>
          <a:pPr marL="0" lvl="0" indent="0" algn="l" defTabSz="666750" rtl="0">
            <a:lnSpc>
              <a:spcPct val="90000"/>
            </a:lnSpc>
            <a:spcBef>
              <a:spcPct val="0"/>
            </a:spcBef>
            <a:spcAft>
              <a:spcPct val="35000"/>
            </a:spcAft>
            <a:buNone/>
          </a:pPr>
          <a:r>
            <a:rPr lang="en-US" sz="1500" kern="1200">
              <a:latin typeface="Corbel" panose="020B0503020204020204"/>
            </a:rPr>
            <a:t>Improve</a:t>
          </a:r>
        </a:p>
      </dsp:txBody>
      <dsp:txXfrm>
        <a:off x="389916" y="3143804"/>
        <a:ext cx="5112968" cy="399568"/>
      </dsp:txXfrm>
    </dsp:sp>
    <dsp:sp modelId="{2BBB3144-6466-4F65-945E-C9683225C024}">
      <dsp:nvSpPr>
        <dsp:cNvPr id="0" name=""/>
        <dsp:cNvSpPr/>
      </dsp:nvSpPr>
      <dsp:spPr>
        <a:xfrm>
          <a:off x="0" y="4283863"/>
          <a:ext cx="7366000" cy="108675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683" tIns="312420" rIns="571683" bIns="106680" numCol="1" spcCol="1270" anchor="t" anchorCtr="0">
          <a:noAutofit/>
        </a:bodyPr>
        <a:lstStyle/>
        <a:p>
          <a:pPr marL="114300" lvl="1" indent="-114300" algn="l" defTabSz="666750" rtl="0">
            <a:lnSpc>
              <a:spcPct val="90000"/>
            </a:lnSpc>
            <a:spcBef>
              <a:spcPct val="0"/>
            </a:spcBef>
            <a:spcAft>
              <a:spcPct val="15000"/>
            </a:spcAft>
            <a:buChar char="•"/>
          </a:pPr>
          <a:r>
            <a:rPr lang="en-US" sz="1500" kern="1200">
              <a:latin typeface="Corbel" panose="020B0503020204020204"/>
            </a:rPr>
            <a:t>The model with the highest accuracy score is the best to use for prediction</a:t>
          </a:r>
        </a:p>
        <a:p>
          <a:pPr marL="114300" lvl="1" indent="-114300" algn="l" defTabSz="666750">
            <a:lnSpc>
              <a:spcPct val="90000"/>
            </a:lnSpc>
            <a:spcBef>
              <a:spcPct val="0"/>
            </a:spcBef>
            <a:spcAft>
              <a:spcPct val="15000"/>
            </a:spcAft>
            <a:buChar char="•"/>
          </a:pPr>
          <a:r>
            <a:rPr lang="en-US" sz="1500" kern="1200">
              <a:latin typeface="Corbel" panose="020B0503020204020204"/>
            </a:rPr>
            <a:t>If there are multiple models with the same high score, we will check the accuracy of the training set as well.</a:t>
          </a:r>
          <a:endParaRPr lang="en-US" sz="1500" kern="1200"/>
        </a:p>
      </dsp:txBody>
      <dsp:txXfrm>
        <a:off x="0" y="4283863"/>
        <a:ext cx="7366000" cy="1086750"/>
      </dsp:txXfrm>
    </dsp:sp>
    <dsp:sp modelId="{AD0D3BF7-2E87-4DA3-B0EB-5BF3AD037C07}">
      <dsp:nvSpPr>
        <dsp:cNvPr id="0" name=""/>
        <dsp:cNvSpPr/>
      </dsp:nvSpPr>
      <dsp:spPr>
        <a:xfrm>
          <a:off x="368300" y="4062463"/>
          <a:ext cx="5156200" cy="442800"/>
        </a:xfrm>
        <a:prstGeom prst="roundRect">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892" tIns="0" rIns="194892" bIns="0" numCol="1" spcCol="1270" anchor="ctr" anchorCtr="0">
          <a:noAutofit/>
        </a:bodyPr>
        <a:lstStyle/>
        <a:p>
          <a:pPr marL="0" lvl="0" indent="0" algn="l" defTabSz="666750" rtl="0">
            <a:lnSpc>
              <a:spcPct val="90000"/>
            </a:lnSpc>
            <a:spcBef>
              <a:spcPct val="0"/>
            </a:spcBef>
            <a:spcAft>
              <a:spcPct val="35000"/>
            </a:spcAft>
            <a:buNone/>
          </a:pPr>
          <a:r>
            <a:rPr lang="en-US" sz="1500" kern="1200">
              <a:latin typeface="Corbel" panose="020B0503020204020204"/>
            </a:rPr>
            <a:t>Select</a:t>
          </a:r>
        </a:p>
      </dsp:txBody>
      <dsp:txXfrm>
        <a:off x="389916" y="4084079"/>
        <a:ext cx="5112968" cy="39956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6DFF08F-DC6B-4601-B491-B0F83F6DD2DA}" type="datetimeFigureOut">
              <a:rPr lang="en-US" dirty="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3485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53682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1/19/2023</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241472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2574712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87243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8059743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DFF08F-DC6B-4601-B491-B0F83F6DD2DA}" type="datetimeFigureOut">
              <a:rPr lang="en-US" dirty="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57497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1/19/2023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82993058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DFF08F-DC6B-4601-B491-B0F83F6DD2DA}" type="datetimeFigureOut">
              <a:rPr lang="en-US" dirty="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00433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6DFF08F-DC6B-4601-B491-B0F83F6DD2DA}" type="datetimeFigureOut">
              <a:rPr lang="en-US" dirty="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14455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DFF08F-DC6B-4601-B491-B0F83F6DD2DA}" type="datetimeFigureOut">
              <a:rPr lang="en-US" dirty="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5203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0699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78880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93891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1/19/2023</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73531750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dataplatform.cloud.ibm.com/analytics/notebooks/v2/ef816c10-8796-4637-8207-a6b10c0eb6a5/view?projectid=26819fc2-6b19-43dd-b359-2b18e9714d3d&amp;context=cpdaas" TargetMode="External"/><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s://dataplatform.cloud.ibm.com/analytics/notebooks/v2/3cde3753-3b5c-4e62-9401-d27015edacc5/view?projectid=26819fc2-6b19-43dd-b359-2b18e9714d3d&amp;context=cpdaas"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udigallegos/Capstone-Project/blob/master/Exploratory%20Data%20Analysis%20with%20SQL.ipynb"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udigallegos/Capstone-Project/blob/master/Data%20Visualization%20with%20Folium.ipynb" TargetMode="External"/><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github.com/rudigallegos/Capstone-Project/blob/master/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github.com/rudigallegos/Capstone-Project.gi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dataplatform.cloud.ibm.com/analytics/notebooks/v2/f5ea3578-7365-4a84-af69-64310347dcda/view?projectid=26819fc2-6b19-43dd-b359-2b18e9714d3d&amp;context=cpdaa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github.com/rudigallegos/Capstone-Project/blob/master/Data%20Collection%20with%20Web%20Scraping.ipynb" TargetMode="External"/><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Rudi Gallegos</a:t>
            </a:r>
          </a:p>
          <a:p>
            <a:r>
              <a:rPr lang="en-US">
                <a:solidFill>
                  <a:schemeClr val="bg2"/>
                </a:solidFill>
                <a:latin typeface="Abadi"/>
                <a:ea typeface="SF Pro" pitchFamily="2" charset="0"/>
                <a:cs typeface="SF Pro" pitchFamily="2" charset="0"/>
              </a:rPr>
              <a:t>January 2nd, 2023</a:t>
            </a:r>
            <a:endParaRPr lang="en-US">
              <a:solidFill>
                <a:schemeClr val="bg2"/>
              </a:solidFill>
              <a:latin typeface="Abadi" panose="020B0604020104020204" pitchFamily="34" charset="0"/>
              <a:ea typeface="SF Pro" pitchFamily="2" charset="0"/>
              <a:cs typeface="SF Pro" pitchFamily="2" charset="0"/>
            </a:endParaRPr>
          </a:p>
          <a:p>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309048"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2" name="TextBox 1">
            <a:extLst>
              <a:ext uri="{FF2B5EF4-FFF2-40B4-BE49-F238E27FC236}">
                <a16:creationId xmlns:a16="http://schemas.microsoft.com/office/drawing/2014/main" id="{EFB4DC6F-F661-40CE-BFEB-EEA146F8EA54}"/>
              </a:ext>
            </a:extLst>
          </p:cNvPr>
          <p:cNvSpPr txBox="1"/>
          <p:nvPr/>
        </p:nvSpPr>
        <p:spPr>
          <a:xfrm>
            <a:off x="8198555" y="272814"/>
            <a:ext cx="45155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3">
                  <a:extLst>
                    <a:ext uri="{A12FA001-AC4F-418D-AE19-62706E023703}">
                      <ahyp:hlinkClr xmlns:ahyp="http://schemas.microsoft.com/office/drawing/2018/hyperlinkcolor" val="tx"/>
                    </a:ext>
                  </a:extLst>
                </a:hlinkClick>
              </a:rPr>
              <a:t>*GitHub Notebook: Data Wrangling</a:t>
            </a:r>
            <a:endParaRPr lang="en-US">
              <a:solidFill>
                <a:schemeClr val="bg1"/>
              </a:solidFill>
            </a:endParaRPr>
          </a:p>
        </p:txBody>
      </p:sp>
      <p:sp>
        <p:nvSpPr>
          <p:cNvPr id="3" name="TextBox 2">
            <a:extLst>
              <a:ext uri="{FF2B5EF4-FFF2-40B4-BE49-F238E27FC236}">
                <a16:creationId xmlns:a16="http://schemas.microsoft.com/office/drawing/2014/main" id="{5E5DB4E8-5A05-794A-4794-A91257146DDE}"/>
              </a:ext>
            </a:extLst>
          </p:cNvPr>
          <p:cNvSpPr txBox="1"/>
          <p:nvPr/>
        </p:nvSpPr>
        <p:spPr>
          <a:xfrm>
            <a:off x="851370" y="1091259"/>
            <a:ext cx="10696222"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chemeClr val="bg1"/>
                </a:solidFill>
                <a:ea typeface="+mn-lt"/>
                <a:cs typeface="+mn-lt"/>
              </a:rPr>
              <a:t>In the data set, there are several different cases where the booster did not land successfully. Sometimes a landing was attempted but failed due to an accident; for example, </a:t>
            </a:r>
            <a:r>
              <a:rPr lang="en-US" sz="1500">
                <a:solidFill>
                  <a:schemeClr val="bg1"/>
                </a:solidFill>
                <a:highlight>
                  <a:srgbClr val="C0C0C0"/>
                </a:highlight>
                <a:latin typeface="Corbel"/>
              </a:rPr>
              <a:t>True Ocean</a:t>
            </a:r>
            <a:r>
              <a:rPr lang="en-US" sz="1500">
                <a:solidFill>
                  <a:schemeClr val="bg1"/>
                </a:solidFill>
                <a:ea typeface="+mn-lt"/>
                <a:cs typeface="+mn-lt"/>
              </a:rPr>
              <a:t> means the mission outcome was successfully landed to a specific region of the ocean while </a:t>
            </a:r>
            <a:r>
              <a:rPr lang="en-US" sz="1500">
                <a:solidFill>
                  <a:schemeClr val="bg1"/>
                </a:solidFill>
                <a:highlight>
                  <a:srgbClr val="C0C0C0"/>
                </a:highlight>
                <a:latin typeface="Corbel"/>
              </a:rPr>
              <a:t>False Ocean</a:t>
            </a:r>
            <a:r>
              <a:rPr lang="en-US" sz="1500">
                <a:solidFill>
                  <a:schemeClr val="bg1"/>
                </a:solidFill>
                <a:ea typeface="+mn-lt"/>
                <a:cs typeface="+mn-lt"/>
              </a:rPr>
              <a:t> means the mission outcome was unsuccessfully landed to a specific region of the ocean. </a:t>
            </a:r>
            <a:r>
              <a:rPr lang="en-US" sz="1500">
                <a:solidFill>
                  <a:schemeClr val="bg1"/>
                </a:solidFill>
                <a:highlight>
                  <a:srgbClr val="C0C0C0"/>
                </a:highlight>
                <a:latin typeface="Corbel"/>
              </a:rPr>
              <a:t>True RTLS</a:t>
            </a:r>
            <a:r>
              <a:rPr lang="en-US" sz="1500">
                <a:solidFill>
                  <a:schemeClr val="bg1"/>
                </a:solidFill>
                <a:ea typeface="+mn-lt"/>
                <a:cs typeface="+mn-lt"/>
              </a:rPr>
              <a:t> means the mission outcome was successfully landed to a ground pad </a:t>
            </a:r>
            <a:r>
              <a:rPr lang="en-US" sz="1500">
                <a:solidFill>
                  <a:schemeClr val="bg1"/>
                </a:solidFill>
                <a:highlight>
                  <a:srgbClr val="C0C0C0"/>
                </a:highlight>
                <a:latin typeface="Corbel"/>
              </a:rPr>
              <a:t>False RTLS</a:t>
            </a:r>
            <a:r>
              <a:rPr lang="en-US" sz="1500">
                <a:solidFill>
                  <a:schemeClr val="bg1"/>
                </a:solidFill>
                <a:ea typeface="+mn-lt"/>
                <a:cs typeface="+mn-lt"/>
              </a:rPr>
              <a:t> means the mission outcome was unsuccessfully landed to a ground pad.</a:t>
            </a:r>
            <a:r>
              <a:rPr lang="en-US" sz="1500">
                <a:solidFill>
                  <a:schemeClr val="bg1"/>
                </a:solidFill>
                <a:latin typeface="Corbel"/>
              </a:rPr>
              <a:t> </a:t>
            </a:r>
            <a:r>
              <a:rPr lang="en-US" sz="1500">
                <a:solidFill>
                  <a:schemeClr val="bg1"/>
                </a:solidFill>
                <a:highlight>
                  <a:srgbClr val="C0C0C0"/>
                </a:highlight>
                <a:latin typeface="Corbel"/>
              </a:rPr>
              <a:t>True ASDS</a:t>
            </a:r>
            <a:r>
              <a:rPr lang="en-US" sz="1500">
                <a:solidFill>
                  <a:schemeClr val="bg1"/>
                </a:solidFill>
                <a:ea typeface="+mn-lt"/>
                <a:cs typeface="+mn-lt"/>
              </a:rPr>
              <a:t> means the mission outcome was successfully landed on a drone ship </a:t>
            </a:r>
            <a:r>
              <a:rPr lang="en-US" sz="1500">
                <a:solidFill>
                  <a:schemeClr val="bg1"/>
                </a:solidFill>
                <a:highlight>
                  <a:srgbClr val="C0C0C0"/>
                </a:highlight>
                <a:latin typeface="Corbel"/>
              </a:rPr>
              <a:t>False ASDS</a:t>
            </a:r>
            <a:r>
              <a:rPr lang="en-US" sz="1500">
                <a:solidFill>
                  <a:schemeClr val="bg1"/>
                </a:solidFill>
                <a:ea typeface="+mn-lt"/>
                <a:cs typeface="+mn-lt"/>
              </a:rPr>
              <a:t> means the mission outcome was unsuccessfully landed on a drone ship.</a:t>
            </a:r>
          </a:p>
          <a:p>
            <a:endParaRPr lang="en-US" sz="1500">
              <a:solidFill>
                <a:schemeClr val="bg1"/>
              </a:solidFill>
            </a:endParaRPr>
          </a:p>
          <a:p>
            <a:r>
              <a:rPr lang="en-US" sz="1500">
                <a:solidFill>
                  <a:schemeClr val="bg1"/>
                </a:solidFill>
                <a:ea typeface="+mn-lt"/>
                <a:cs typeface="+mn-lt"/>
              </a:rPr>
              <a:t>Here, we will mainly convert those outcomes into Training Labels with </a:t>
            </a:r>
            <a:r>
              <a:rPr lang="en-US" sz="1500">
                <a:solidFill>
                  <a:schemeClr val="bg1"/>
                </a:solidFill>
                <a:latin typeface="Corbel"/>
              </a:rPr>
              <a:t>1</a:t>
            </a:r>
            <a:r>
              <a:rPr lang="en-US" sz="1500">
                <a:solidFill>
                  <a:schemeClr val="bg1"/>
                </a:solidFill>
                <a:ea typeface="+mn-lt"/>
                <a:cs typeface="+mn-lt"/>
              </a:rPr>
              <a:t> meaning the booster successfully landed </a:t>
            </a:r>
            <a:r>
              <a:rPr lang="en-US" sz="1500">
                <a:solidFill>
                  <a:schemeClr val="bg1"/>
                </a:solidFill>
                <a:latin typeface="Corbel"/>
              </a:rPr>
              <a:t>0</a:t>
            </a:r>
            <a:r>
              <a:rPr lang="en-US" sz="1500">
                <a:solidFill>
                  <a:schemeClr val="bg1"/>
                </a:solidFill>
                <a:ea typeface="+mn-lt"/>
                <a:cs typeface="+mn-lt"/>
              </a:rPr>
              <a:t> meaning it was unsuccessful.</a:t>
            </a:r>
            <a:endParaRPr lang="en-US">
              <a:solidFill>
                <a:schemeClr val="bg1"/>
              </a:solidFill>
            </a:endParaRPr>
          </a:p>
        </p:txBody>
      </p:sp>
      <p:sp>
        <p:nvSpPr>
          <p:cNvPr id="6" name="TextBox 5">
            <a:extLst>
              <a:ext uri="{FF2B5EF4-FFF2-40B4-BE49-F238E27FC236}">
                <a16:creationId xmlns:a16="http://schemas.microsoft.com/office/drawing/2014/main" id="{117ECADD-1C88-9DE6-3071-B48141B5CA52}"/>
              </a:ext>
            </a:extLst>
          </p:cNvPr>
          <p:cNvSpPr txBox="1"/>
          <p:nvPr/>
        </p:nvSpPr>
        <p:spPr>
          <a:xfrm>
            <a:off x="503296" y="3259666"/>
            <a:ext cx="33396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1.</a:t>
            </a:r>
            <a:r>
              <a:rPr lang="en-US" sz="1400" b="1">
                <a:solidFill>
                  <a:srgbClr val="F2F4F8"/>
                </a:solidFill>
              </a:rPr>
              <a:t>jn</a:t>
            </a:r>
            <a:r>
              <a:rPr lang="en-US" sz="1400" b="1">
                <a:solidFill>
                  <a:schemeClr val="bg1"/>
                </a:solidFill>
              </a:rPr>
              <a:t>First we load the data.</a:t>
            </a:r>
            <a:endParaRPr lang="en-US">
              <a:solidFill>
                <a:schemeClr val="bg1"/>
              </a:solidFill>
            </a:endParaRPr>
          </a:p>
        </p:txBody>
      </p:sp>
      <p:sp>
        <p:nvSpPr>
          <p:cNvPr id="7" name="TextBox 6">
            <a:extLst>
              <a:ext uri="{FF2B5EF4-FFF2-40B4-BE49-F238E27FC236}">
                <a16:creationId xmlns:a16="http://schemas.microsoft.com/office/drawing/2014/main" id="{FB1D214B-854A-39DA-7A57-3CE7AE02CD57}"/>
              </a:ext>
            </a:extLst>
          </p:cNvPr>
          <p:cNvSpPr txBox="1"/>
          <p:nvPr/>
        </p:nvSpPr>
        <p:spPr>
          <a:xfrm>
            <a:off x="503295" y="4172185"/>
            <a:ext cx="41721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2.   We then identify outcomes as "good" or "bad."</a:t>
            </a:r>
            <a:endParaRPr lang="en-US" b="1">
              <a:solidFill>
                <a:schemeClr val="bg1"/>
              </a:solidFill>
            </a:endParaRPr>
          </a:p>
        </p:txBody>
      </p:sp>
      <p:sp>
        <p:nvSpPr>
          <p:cNvPr id="9" name="TextBox 8">
            <a:extLst>
              <a:ext uri="{FF2B5EF4-FFF2-40B4-BE49-F238E27FC236}">
                <a16:creationId xmlns:a16="http://schemas.microsoft.com/office/drawing/2014/main" id="{19578F20-C4F6-E4D6-BE75-A66504EAB6B4}"/>
              </a:ext>
            </a:extLst>
          </p:cNvPr>
          <p:cNvSpPr txBox="1"/>
          <p:nvPr/>
        </p:nvSpPr>
        <p:spPr>
          <a:xfrm>
            <a:off x="7173147" y="3339629"/>
            <a:ext cx="3795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3.   Next, we create a list of training labels.</a:t>
            </a:r>
            <a:endParaRPr lang="en-US" b="1">
              <a:solidFill>
                <a:schemeClr val="bg1"/>
              </a:solidFill>
            </a:endParaRPr>
          </a:p>
        </p:txBody>
      </p:sp>
      <p:sp>
        <p:nvSpPr>
          <p:cNvPr id="10" name="TextBox 9">
            <a:extLst>
              <a:ext uri="{FF2B5EF4-FFF2-40B4-BE49-F238E27FC236}">
                <a16:creationId xmlns:a16="http://schemas.microsoft.com/office/drawing/2014/main" id="{9731BF2B-6E51-70BC-840F-5049D241B1CC}"/>
              </a:ext>
            </a:extLst>
          </p:cNvPr>
          <p:cNvSpPr txBox="1"/>
          <p:nvPr/>
        </p:nvSpPr>
        <p:spPr>
          <a:xfrm>
            <a:off x="7229593" y="5460999"/>
            <a:ext cx="40498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4.    Finally, we add the list to the </a:t>
            </a:r>
            <a:r>
              <a:rPr lang="en-US" sz="1400" b="1" err="1">
                <a:solidFill>
                  <a:schemeClr val="bg1"/>
                </a:solidFill>
              </a:rPr>
              <a:t>dataframe</a:t>
            </a:r>
            <a:r>
              <a:rPr lang="en-US" sz="1400" b="1">
                <a:solidFill>
                  <a:schemeClr val="bg1"/>
                </a:solidFill>
              </a:rPr>
              <a:t> under the new column "Class"</a:t>
            </a:r>
            <a:endParaRPr lang="en-US" b="1">
              <a:solidFill>
                <a:schemeClr val="bg1"/>
              </a:solidFill>
            </a:endParaRPr>
          </a:p>
        </p:txBody>
      </p:sp>
      <p:pic>
        <p:nvPicPr>
          <p:cNvPr id="11" name="Picture 11" descr="A picture containing logo&#10;&#10;Description automatically generated">
            <a:extLst>
              <a:ext uri="{FF2B5EF4-FFF2-40B4-BE49-F238E27FC236}">
                <a16:creationId xmlns:a16="http://schemas.microsoft.com/office/drawing/2014/main" id="{217F8B13-FC69-C3C3-F5BE-874799698D15}"/>
              </a:ext>
            </a:extLst>
          </p:cNvPr>
          <p:cNvPicPr>
            <a:picLocks noChangeAspect="1"/>
          </p:cNvPicPr>
          <p:nvPr/>
        </p:nvPicPr>
        <p:blipFill>
          <a:blip r:embed="rId4"/>
          <a:stretch>
            <a:fillRect/>
          </a:stretch>
        </p:blipFill>
        <p:spPr>
          <a:xfrm>
            <a:off x="669807" y="3722008"/>
            <a:ext cx="3524015" cy="382946"/>
          </a:xfrm>
          <a:prstGeom prst="rect">
            <a:avLst/>
          </a:prstGeom>
        </p:spPr>
      </p:pic>
      <p:pic>
        <p:nvPicPr>
          <p:cNvPr id="12" name="Picture 12">
            <a:extLst>
              <a:ext uri="{FF2B5EF4-FFF2-40B4-BE49-F238E27FC236}">
                <a16:creationId xmlns:a16="http://schemas.microsoft.com/office/drawing/2014/main" id="{D5121CE7-8FAC-358E-5298-37D84BC12AB6}"/>
              </a:ext>
            </a:extLst>
          </p:cNvPr>
          <p:cNvPicPr>
            <a:picLocks noChangeAspect="1"/>
          </p:cNvPicPr>
          <p:nvPr/>
        </p:nvPicPr>
        <p:blipFill>
          <a:blip r:embed="rId5"/>
          <a:stretch>
            <a:fillRect/>
          </a:stretch>
        </p:blipFill>
        <p:spPr>
          <a:xfrm>
            <a:off x="1121362" y="4485148"/>
            <a:ext cx="3476977" cy="531184"/>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034168B2-9974-C323-F742-87B39B341D15}"/>
              </a:ext>
            </a:extLst>
          </p:cNvPr>
          <p:cNvPicPr>
            <a:picLocks noChangeAspect="1"/>
          </p:cNvPicPr>
          <p:nvPr/>
        </p:nvPicPr>
        <p:blipFill>
          <a:blip r:embed="rId6"/>
          <a:stretch>
            <a:fillRect/>
          </a:stretch>
        </p:blipFill>
        <p:spPr>
          <a:xfrm>
            <a:off x="1064918" y="5242232"/>
            <a:ext cx="2743200" cy="1359462"/>
          </a:xfrm>
          <a:prstGeom prst="rect">
            <a:avLst/>
          </a:prstGeom>
        </p:spPr>
      </p:pic>
      <p:pic>
        <p:nvPicPr>
          <p:cNvPr id="14" name="Picture 14" descr="A picture containing shape&#10;&#10;Description automatically generated">
            <a:extLst>
              <a:ext uri="{FF2B5EF4-FFF2-40B4-BE49-F238E27FC236}">
                <a16:creationId xmlns:a16="http://schemas.microsoft.com/office/drawing/2014/main" id="{6F3B4D79-E7B4-239B-58BA-F978AF88CC81}"/>
              </a:ext>
            </a:extLst>
          </p:cNvPr>
          <p:cNvPicPr>
            <a:picLocks noChangeAspect="1"/>
          </p:cNvPicPr>
          <p:nvPr/>
        </p:nvPicPr>
        <p:blipFill>
          <a:blip r:embed="rId7"/>
          <a:stretch>
            <a:fillRect/>
          </a:stretch>
        </p:blipFill>
        <p:spPr>
          <a:xfrm>
            <a:off x="2871141" y="5924151"/>
            <a:ext cx="3326459" cy="371921"/>
          </a:xfrm>
          <a:prstGeom prst="rect">
            <a:avLst/>
          </a:prstGeom>
        </p:spPr>
      </p:pic>
      <p:pic>
        <p:nvPicPr>
          <p:cNvPr id="15" name="Picture 15">
            <a:extLst>
              <a:ext uri="{FF2B5EF4-FFF2-40B4-BE49-F238E27FC236}">
                <a16:creationId xmlns:a16="http://schemas.microsoft.com/office/drawing/2014/main" id="{54D0EF4F-9C9B-06FC-C3FB-77BA090B8E4C}"/>
              </a:ext>
            </a:extLst>
          </p:cNvPr>
          <p:cNvPicPr>
            <a:picLocks noChangeAspect="1"/>
          </p:cNvPicPr>
          <p:nvPr/>
        </p:nvPicPr>
        <p:blipFill>
          <a:blip r:embed="rId8"/>
          <a:stretch>
            <a:fillRect/>
          </a:stretch>
        </p:blipFill>
        <p:spPr>
          <a:xfrm>
            <a:off x="7875882" y="3721847"/>
            <a:ext cx="2743200" cy="1653268"/>
          </a:xfrm>
          <a:prstGeom prst="rect">
            <a:avLst/>
          </a:prstGeom>
        </p:spPr>
      </p:pic>
      <p:pic>
        <p:nvPicPr>
          <p:cNvPr id="16" name="Picture 16">
            <a:extLst>
              <a:ext uri="{FF2B5EF4-FFF2-40B4-BE49-F238E27FC236}">
                <a16:creationId xmlns:a16="http://schemas.microsoft.com/office/drawing/2014/main" id="{4AA7EFD1-F376-1B91-3C76-B0F18EBD3483}"/>
              </a:ext>
            </a:extLst>
          </p:cNvPr>
          <p:cNvPicPr>
            <a:picLocks noChangeAspect="1"/>
          </p:cNvPicPr>
          <p:nvPr/>
        </p:nvPicPr>
        <p:blipFill>
          <a:blip r:embed="rId9"/>
          <a:stretch>
            <a:fillRect/>
          </a:stretch>
        </p:blipFill>
        <p:spPr>
          <a:xfrm>
            <a:off x="8195733" y="5976943"/>
            <a:ext cx="2743200" cy="62381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7111" y="1816218"/>
            <a:ext cx="9745663" cy="785931"/>
          </a:xfrm>
          <a:prstGeom prst="rect">
            <a:avLst/>
          </a:prstGeom>
        </p:spPr>
        <p:txBody>
          <a:bodyPr lIns="91440" tIns="45720" rIns="91440" bIns="45720" anchor="t">
            <a:normAutofit lnSpcReduction="10000"/>
          </a:bodyPr>
          <a:lstStyle/>
          <a:p>
            <a:pPr>
              <a:lnSpc>
                <a:spcPct val="100000"/>
              </a:lnSpc>
              <a:spcBef>
                <a:spcPts val="1400"/>
              </a:spcBef>
            </a:pPr>
            <a:r>
              <a:rPr lang="en-US">
                <a:solidFill>
                  <a:schemeClr val="accent3">
                    <a:lumMod val="25000"/>
                  </a:schemeClr>
                </a:solidFill>
                <a:latin typeface="Abadi"/>
              </a:rPr>
              <a:t>We used a few different types of visuals to explore the data, and relationships between certain variables:</a:t>
            </a:r>
            <a:endParaRPr lang="en-US"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0782C197-3C8B-C0AB-998E-28648120E0D0}"/>
              </a:ext>
            </a:extLst>
          </p:cNvPr>
          <p:cNvSpPr txBox="1"/>
          <p:nvPr/>
        </p:nvSpPr>
        <p:spPr>
          <a:xfrm>
            <a:off x="7394222" y="540925"/>
            <a:ext cx="479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3">
                  <a:extLst>
                    <a:ext uri="{A12FA001-AC4F-418D-AE19-62706E023703}">
                      <ahyp:hlinkClr xmlns:ahyp="http://schemas.microsoft.com/office/drawing/2018/hyperlinkcolor" val="tx"/>
                    </a:ext>
                  </a:extLst>
                </a:hlinkClick>
              </a:rPr>
              <a:t>*GitHub Notebook: EDA with Data Visualization</a:t>
            </a:r>
            <a:endParaRPr lang="en-US">
              <a:solidFill>
                <a:schemeClr val="bg1"/>
              </a:solidFill>
            </a:endParaRPr>
          </a:p>
        </p:txBody>
      </p:sp>
      <p:sp>
        <p:nvSpPr>
          <p:cNvPr id="6" name="TextBox 5">
            <a:extLst>
              <a:ext uri="{FF2B5EF4-FFF2-40B4-BE49-F238E27FC236}">
                <a16:creationId xmlns:a16="http://schemas.microsoft.com/office/drawing/2014/main" id="{E5A339E1-0400-C3CE-B3DC-EF0854760D54}"/>
              </a:ext>
            </a:extLst>
          </p:cNvPr>
          <p:cNvSpPr txBox="1"/>
          <p:nvPr/>
        </p:nvSpPr>
        <p:spPr>
          <a:xfrm>
            <a:off x="578555" y="2808111"/>
            <a:ext cx="3414889" cy="1754326"/>
          </a:xfrm>
          <a:prstGeom prst="rect">
            <a:avLst/>
          </a:prstGeom>
          <a:noFill/>
          <a:ln w="28575">
            <a:solidFill>
              <a:srgbClr val="005493"/>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chemeClr val="bg1"/>
                </a:solidFill>
              </a:rPr>
              <a:t>Bar Graphs</a:t>
            </a:r>
          </a:p>
          <a:p>
            <a:endParaRPr lang="en-US" u="sng">
              <a:solidFill>
                <a:schemeClr val="bg1"/>
              </a:solidFill>
            </a:endParaRPr>
          </a:p>
          <a:p>
            <a:r>
              <a:rPr lang="en-US">
                <a:solidFill>
                  <a:schemeClr val="bg1"/>
                </a:solidFill>
              </a:rPr>
              <a:t>By grouping our success rate based on orbit, we can visualize the relationship between landing success and orbit distance.</a:t>
            </a:r>
            <a:endParaRPr lang="en-US" u="sng">
              <a:solidFill>
                <a:schemeClr val="bg1"/>
              </a:solidFill>
            </a:endParaRPr>
          </a:p>
        </p:txBody>
      </p:sp>
      <p:sp>
        <p:nvSpPr>
          <p:cNvPr id="7" name="TextBox 6">
            <a:extLst>
              <a:ext uri="{FF2B5EF4-FFF2-40B4-BE49-F238E27FC236}">
                <a16:creationId xmlns:a16="http://schemas.microsoft.com/office/drawing/2014/main" id="{D572E7DE-EE44-D4BF-69E1-9CF2D2510FD0}"/>
              </a:ext>
            </a:extLst>
          </p:cNvPr>
          <p:cNvSpPr txBox="1"/>
          <p:nvPr/>
        </p:nvSpPr>
        <p:spPr>
          <a:xfrm>
            <a:off x="4393258" y="2808111"/>
            <a:ext cx="3419593" cy="3139321"/>
          </a:xfrm>
          <a:prstGeom prst="rect">
            <a:avLst/>
          </a:prstGeom>
          <a:noFill/>
          <a:ln w="28575">
            <a:solidFill>
              <a:srgbClr val="005493"/>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rgbClr val="2C2C2C"/>
                </a:solidFill>
              </a:rPr>
              <a:t>Scatter Plots</a:t>
            </a:r>
          </a:p>
          <a:p>
            <a:pPr algn="ctr"/>
            <a:endParaRPr lang="en-US">
              <a:solidFill>
                <a:srgbClr val="2C2C2C"/>
              </a:solidFill>
            </a:endParaRPr>
          </a:p>
          <a:p>
            <a:r>
              <a:rPr lang="en-US">
                <a:solidFill>
                  <a:srgbClr val="2C2C2C"/>
                </a:solidFill>
              </a:rPr>
              <a:t>Here we can visualize the relationship between different variables:</a:t>
            </a:r>
          </a:p>
          <a:p>
            <a:pPr marL="285750" indent="-285750">
              <a:buFont typeface="Arial"/>
              <a:buChar char="•"/>
            </a:pPr>
            <a:r>
              <a:rPr lang="en-US">
                <a:solidFill>
                  <a:srgbClr val="2C2C2C"/>
                </a:solidFill>
              </a:rPr>
              <a:t>Flight Number vs Payload Mass</a:t>
            </a:r>
          </a:p>
          <a:p>
            <a:pPr marL="285750" indent="-285750">
              <a:buFont typeface="Arial"/>
              <a:buChar char="•"/>
            </a:pPr>
            <a:r>
              <a:rPr lang="en-US">
                <a:solidFill>
                  <a:srgbClr val="2C2C2C"/>
                </a:solidFill>
              </a:rPr>
              <a:t>Flight Number vs Launch Site</a:t>
            </a:r>
          </a:p>
          <a:p>
            <a:pPr marL="285750" indent="-285750">
              <a:buFont typeface="Arial"/>
              <a:buChar char="•"/>
            </a:pPr>
            <a:r>
              <a:rPr lang="en-US">
                <a:solidFill>
                  <a:srgbClr val="2C2C2C"/>
                </a:solidFill>
              </a:rPr>
              <a:t>Payload Mass vs. Launch Site</a:t>
            </a:r>
          </a:p>
          <a:p>
            <a:pPr marL="285750" indent="-285750">
              <a:buFont typeface="Arial"/>
              <a:buChar char="•"/>
            </a:pPr>
            <a:r>
              <a:rPr lang="en-US">
                <a:solidFill>
                  <a:srgbClr val="2C2C2C"/>
                </a:solidFill>
              </a:rPr>
              <a:t>Orbit vs. Flight Number</a:t>
            </a:r>
          </a:p>
          <a:p>
            <a:pPr marL="285750" indent="-285750">
              <a:buFont typeface="Arial"/>
              <a:buChar char="•"/>
            </a:pPr>
            <a:r>
              <a:rPr lang="en-US">
                <a:solidFill>
                  <a:srgbClr val="2C2C2C"/>
                </a:solidFill>
              </a:rPr>
              <a:t>Orbit vs. Payload Mass</a:t>
            </a:r>
          </a:p>
        </p:txBody>
      </p:sp>
      <p:sp>
        <p:nvSpPr>
          <p:cNvPr id="9" name="TextBox 8">
            <a:extLst>
              <a:ext uri="{FF2B5EF4-FFF2-40B4-BE49-F238E27FC236}">
                <a16:creationId xmlns:a16="http://schemas.microsoft.com/office/drawing/2014/main" id="{6329E7A3-3F88-0EC2-940B-8E8BE133317B}"/>
              </a:ext>
            </a:extLst>
          </p:cNvPr>
          <p:cNvSpPr txBox="1"/>
          <p:nvPr/>
        </p:nvSpPr>
        <p:spPr>
          <a:xfrm>
            <a:off x="8198555" y="2808112"/>
            <a:ext cx="3414889" cy="1754326"/>
          </a:xfrm>
          <a:prstGeom prst="rect">
            <a:avLst/>
          </a:prstGeom>
          <a:noFill/>
          <a:ln w="28575">
            <a:solidFill>
              <a:srgbClr val="005493"/>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u="sng">
                <a:solidFill>
                  <a:schemeClr val="bg1"/>
                </a:solidFill>
              </a:rPr>
              <a:t>Line Graph</a:t>
            </a:r>
          </a:p>
          <a:p>
            <a:pPr algn="ctr"/>
            <a:endParaRPr lang="en-US">
              <a:solidFill>
                <a:schemeClr val="bg1"/>
              </a:solidFill>
            </a:endParaRPr>
          </a:p>
          <a:p>
            <a:r>
              <a:rPr lang="en-US">
                <a:solidFill>
                  <a:schemeClr val="bg1"/>
                </a:solidFill>
              </a:rPr>
              <a:t>Here we can visualize the success rate over the years. We expect SpaceX to improve over time, but how fast are they improving?</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4EAEBCF4-ED5A-AACE-4928-483FC8209DD2}"/>
              </a:ext>
            </a:extLst>
          </p:cNvPr>
          <p:cNvSpPr txBox="1"/>
          <p:nvPr/>
        </p:nvSpPr>
        <p:spPr>
          <a:xfrm>
            <a:off x="8480777" y="169332"/>
            <a:ext cx="4698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3">
                  <a:extLst>
                    <a:ext uri="{A12FA001-AC4F-418D-AE19-62706E023703}">
                      <ahyp:hlinkClr xmlns:ahyp="http://schemas.microsoft.com/office/drawing/2018/hyperlinkcolor" val="tx"/>
                    </a:ext>
                  </a:extLst>
                </a:hlinkClick>
              </a:rPr>
              <a:t>*GitHub Notebook: EDA with SQL</a:t>
            </a:r>
            <a:endParaRPr lang="en-US">
              <a:solidFill>
                <a:schemeClr val="bg1"/>
              </a:solidFill>
            </a:endParaRPr>
          </a:p>
        </p:txBody>
      </p:sp>
      <p:sp>
        <p:nvSpPr>
          <p:cNvPr id="6" name="TextBox 5">
            <a:extLst>
              <a:ext uri="{FF2B5EF4-FFF2-40B4-BE49-F238E27FC236}">
                <a16:creationId xmlns:a16="http://schemas.microsoft.com/office/drawing/2014/main" id="{85BC9F22-3975-50AE-9303-65B066DE24E7}"/>
              </a:ext>
            </a:extLst>
          </p:cNvPr>
          <p:cNvSpPr txBox="1"/>
          <p:nvPr/>
        </p:nvSpPr>
        <p:spPr>
          <a:xfrm>
            <a:off x="968962" y="2384777"/>
            <a:ext cx="4289777"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bg1"/>
                </a:solidFill>
              </a:rPr>
              <a:t>Displayed the names of the unique launch sites in the space mission</a:t>
            </a:r>
          </a:p>
          <a:p>
            <a:pPr marL="285750" indent="-285750">
              <a:buFont typeface="Arial"/>
              <a:buChar char="•"/>
            </a:pPr>
            <a:r>
              <a:rPr lang="en-US" sz="1600">
                <a:solidFill>
                  <a:schemeClr val="bg1"/>
                </a:solidFill>
              </a:rPr>
              <a:t>Display 5 records where launch sites begin with the string 'CCA'</a:t>
            </a:r>
          </a:p>
          <a:p>
            <a:pPr marL="285750" indent="-285750">
              <a:buFont typeface="Arial"/>
              <a:buChar char="•"/>
            </a:pPr>
            <a:r>
              <a:rPr lang="en-US" sz="1600">
                <a:solidFill>
                  <a:schemeClr val="bg1"/>
                </a:solidFill>
              </a:rPr>
              <a:t>Display the total payload mass carried by boosters launched by NASA (CRS)</a:t>
            </a:r>
          </a:p>
          <a:p>
            <a:pPr marL="285750" indent="-285750">
              <a:buFont typeface="Arial"/>
              <a:buChar char="•"/>
            </a:pPr>
            <a:r>
              <a:rPr lang="en-US" sz="1600">
                <a:solidFill>
                  <a:schemeClr val="bg1"/>
                </a:solidFill>
              </a:rPr>
              <a:t>Display average payload mass carried by booster version</a:t>
            </a:r>
          </a:p>
          <a:p>
            <a:pPr marL="285750" indent="-285750">
              <a:buFont typeface="Arial"/>
              <a:buChar char="•"/>
            </a:pPr>
            <a:r>
              <a:rPr lang="en-US" sz="1600">
                <a:solidFill>
                  <a:schemeClr val="bg1"/>
                </a:solidFill>
              </a:rPr>
              <a:t>List the date when the first successful landing outcome in ground pad was achieved.</a:t>
            </a:r>
          </a:p>
          <a:p>
            <a:pPr marL="285750" indent="-285750">
              <a:buFont typeface="Arial"/>
              <a:buChar char="•"/>
            </a:pPr>
            <a:r>
              <a:rPr lang="en-US" sz="1600">
                <a:solidFill>
                  <a:schemeClr val="bg1"/>
                </a:solidFill>
              </a:rPr>
              <a:t>List the names of the boosters which have success in drone ship and have payload mass greater than 4000 but less than 6000</a:t>
            </a:r>
          </a:p>
          <a:p>
            <a:pPr marL="285750" indent="-285750">
              <a:buFont typeface="Arial"/>
              <a:buChar char="•"/>
            </a:pPr>
            <a:r>
              <a:rPr lang="en-US" sz="1600">
                <a:solidFill>
                  <a:schemeClr val="bg1"/>
                </a:solidFill>
              </a:rPr>
              <a:t>List the total number of successful and failure mission outcomes</a:t>
            </a:r>
          </a:p>
          <a:p>
            <a:pPr marL="285750" indent="-285750">
              <a:buFont typeface="Arial"/>
              <a:buChar char="•"/>
            </a:pPr>
            <a:endParaRPr lang="en-US">
              <a:solidFill>
                <a:schemeClr val="bg1"/>
              </a:solidFill>
            </a:endParaRPr>
          </a:p>
          <a:p>
            <a:pPr marL="285750" indent="-285750">
              <a:buFont typeface="Arial"/>
              <a:buChar char="•"/>
            </a:pPr>
            <a:endParaRPr lang="en-US">
              <a:solidFill>
                <a:schemeClr val="bg1"/>
              </a:solidFill>
            </a:endParaRPr>
          </a:p>
        </p:txBody>
      </p:sp>
      <p:sp>
        <p:nvSpPr>
          <p:cNvPr id="7" name="TextBox 6">
            <a:extLst>
              <a:ext uri="{FF2B5EF4-FFF2-40B4-BE49-F238E27FC236}">
                <a16:creationId xmlns:a16="http://schemas.microsoft.com/office/drawing/2014/main" id="{815D9984-0BE8-D8C3-AD22-002F31CFA241}"/>
              </a:ext>
            </a:extLst>
          </p:cNvPr>
          <p:cNvSpPr txBox="1"/>
          <p:nvPr/>
        </p:nvSpPr>
        <p:spPr>
          <a:xfrm>
            <a:off x="2704629" y="1373482"/>
            <a:ext cx="67780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We used SQL queries to gain certain insights on the dataset. </a:t>
            </a:r>
          </a:p>
        </p:txBody>
      </p:sp>
      <p:sp>
        <p:nvSpPr>
          <p:cNvPr id="9" name="TextBox 8">
            <a:extLst>
              <a:ext uri="{FF2B5EF4-FFF2-40B4-BE49-F238E27FC236}">
                <a16:creationId xmlns:a16="http://schemas.microsoft.com/office/drawing/2014/main" id="{44E052C2-CEC9-2733-4E55-D53C70C84A9C}"/>
              </a:ext>
            </a:extLst>
          </p:cNvPr>
          <p:cNvSpPr txBox="1"/>
          <p:nvPr/>
        </p:nvSpPr>
        <p:spPr>
          <a:xfrm>
            <a:off x="6552258" y="2958630"/>
            <a:ext cx="410633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rgbClr val="2C2C2C"/>
                </a:solidFill>
                <a:latin typeface="Corbel"/>
                <a:ea typeface="Arial"/>
                <a:cs typeface="Arial"/>
              </a:rPr>
              <a:t>List the names of the booster versions which have carried the maximum payload mass. Use a subquery</a:t>
            </a:r>
            <a:r>
              <a:rPr lang="en-US" sz="1600">
                <a:solidFill>
                  <a:srgbClr val="FFFFFF"/>
                </a:solidFill>
                <a:latin typeface="Corbel"/>
                <a:ea typeface="Arial"/>
                <a:cs typeface="Arial"/>
              </a:rPr>
              <a:t>​</a:t>
            </a:r>
          </a:p>
          <a:p>
            <a:pPr marL="285750" indent="-285750">
              <a:buFont typeface="Arial"/>
              <a:buChar char="•"/>
            </a:pPr>
            <a:r>
              <a:rPr lang="en-US" sz="1600">
                <a:solidFill>
                  <a:srgbClr val="2C2C2C"/>
                </a:solidFill>
                <a:latin typeface="Corbel"/>
                <a:ea typeface="Arial"/>
                <a:cs typeface="Arial"/>
              </a:rPr>
              <a:t>List the failed landing outcomes in drone ship, their booster versions, and launch site names for in year 2015</a:t>
            </a:r>
            <a:r>
              <a:rPr lang="en-US" sz="1600">
                <a:solidFill>
                  <a:srgbClr val="FFFFFF"/>
                </a:solidFill>
                <a:latin typeface="Corbel"/>
                <a:ea typeface="Arial"/>
                <a:cs typeface="Arial"/>
              </a:rPr>
              <a:t>​</a:t>
            </a:r>
          </a:p>
          <a:p>
            <a:pPr marL="285750" lvl="0" indent="-285750">
              <a:buFont typeface="Arial"/>
              <a:buChar char="•"/>
            </a:pPr>
            <a:r>
              <a:rPr lang="en-US" sz="1600">
                <a:solidFill>
                  <a:srgbClr val="2C2C2C"/>
                </a:solidFill>
                <a:latin typeface="Corbel"/>
                <a:ea typeface="Arial"/>
                <a:cs typeface="Arial"/>
              </a:rPr>
              <a:t>Rank the count of landing outcomes (such as Failure (drone ship) or Success (ground pad)) between the date 2010-06-04 and 2017-03-20, in descending order</a:t>
            </a:r>
            <a:endParaRPr lang="en-US" sz="160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7259" y="1874838"/>
            <a:ext cx="10515600" cy="435133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a:solidFill>
                  <a:schemeClr val="accent3">
                    <a:lumMod val="25000"/>
                  </a:schemeClr>
                </a:solidFill>
                <a:latin typeface="Abadi"/>
              </a:rPr>
              <a:t>We created an interactive map with Folium. </a:t>
            </a:r>
          </a:p>
          <a:p>
            <a:pPr>
              <a:lnSpc>
                <a:spcPct val="100000"/>
              </a:lnSpc>
              <a:spcBef>
                <a:spcPts val="1400"/>
              </a:spcBef>
            </a:pPr>
            <a:r>
              <a:rPr lang="en-US" sz="1800">
                <a:solidFill>
                  <a:schemeClr val="bg1"/>
                </a:solidFill>
                <a:latin typeface="Abadi"/>
              </a:rPr>
              <a:t>Using the latitude and longitude coordinates, we created circle markers and labels for each launch site. </a:t>
            </a:r>
          </a:p>
          <a:p>
            <a:pPr>
              <a:lnSpc>
                <a:spcPct val="100000"/>
              </a:lnSpc>
              <a:spcBef>
                <a:spcPts val="1400"/>
              </a:spcBef>
            </a:pPr>
            <a:r>
              <a:rPr lang="en-US" sz="1800">
                <a:solidFill>
                  <a:schemeClr val="bg1"/>
                </a:solidFill>
                <a:latin typeface="Abadi"/>
              </a:rPr>
              <a:t>Next, we added color coded markers so illustrate the landing success for each launch; green for a successful landing, and red for an unsuccessful landing. </a:t>
            </a:r>
            <a:endParaRPr lang="en-US" sz="1800">
              <a:solidFill>
                <a:schemeClr val="bg1"/>
              </a:solidFill>
              <a:latin typeface="Corbel" panose="020B0503020204020204"/>
            </a:endParaRPr>
          </a:p>
          <a:p>
            <a:pPr>
              <a:lnSpc>
                <a:spcPct val="100000"/>
              </a:lnSpc>
              <a:spcBef>
                <a:spcPts val="1400"/>
              </a:spcBef>
            </a:pPr>
            <a:r>
              <a:rPr lang="en-US" sz="1800">
                <a:solidFill>
                  <a:schemeClr val="bg1"/>
                </a:solidFill>
                <a:latin typeface="Abadi"/>
              </a:rPr>
              <a:t>Finally, we calculated the minimum distance from launch site to highways, railroads, and coastlines. These distances are represented with lines on our Folium map.</a:t>
            </a:r>
            <a:endParaRPr lang="en-US" sz="1800">
              <a:solidFill>
                <a:schemeClr val="bg1"/>
              </a:solidFill>
            </a:endParaRPr>
          </a:p>
          <a:p>
            <a:pPr>
              <a:lnSpc>
                <a:spcPct val="100000"/>
              </a:lnSpc>
              <a:spcBef>
                <a:spcPts val="1400"/>
              </a:spcBef>
            </a:pPr>
            <a:endParaRPr lang="en-US" sz="1800">
              <a:solidFill>
                <a:schemeClr val="bg1"/>
              </a:solidFill>
              <a:latin typeface="Abadi"/>
            </a:endParaRPr>
          </a:p>
          <a:p>
            <a:pPr marL="0" indent="0">
              <a:lnSpc>
                <a:spcPct val="100000"/>
              </a:lnSpc>
              <a:spcBef>
                <a:spcPts val="1400"/>
              </a:spcBef>
              <a:buNone/>
            </a:pPr>
            <a:r>
              <a:rPr lang="en-US" sz="1800">
                <a:solidFill>
                  <a:schemeClr val="bg1"/>
                </a:solidFill>
                <a:latin typeface="Abadi"/>
              </a:rPr>
              <a:t>Using these calculations and visuals, we can conclude that launch sites are close in proximity to highways, railroads, and coastlines, and that they average about 50 km away from cities.</a:t>
            </a:r>
          </a:p>
          <a:p>
            <a:pPr marL="0" indent="0">
              <a:buNone/>
            </a:pPr>
            <a:r>
              <a:rPr lang="en-US"/>
              <a:t>Ne</a:t>
            </a: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93BB1448-AD0B-FE47-89E5-C2D8521AC49D}"/>
              </a:ext>
            </a:extLst>
          </p:cNvPr>
          <p:cNvSpPr txBox="1"/>
          <p:nvPr/>
        </p:nvSpPr>
        <p:spPr>
          <a:xfrm>
            <a:off x="6843889" y="6190074"/>
            <a:ext cx="5178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3">
                  <a:extLst>
                    <a:ext uri="{A12FA001-AC4F-418D-AE19-62706E023703}">
                      <ahyp:hlinkClr xmlns:ahyp="http://schemas.microsoft.com/office/drawing/2018/hyperlinkcolor" val="tx"/>
                    </a:ext>
                  </a:extLst>
                </a:hlinkClick>
              </a:rPr>
              <a:t>*GitHub Notebook: Data Visualization with Folium</a:t>
            </a: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0889" y="2126662"/>
            <a:ext cx="10357145" cy="757710"/>
          </a:xfrm>
          <a:prstGeom prst="rect">
            <a:avLst/>
          </a:prstGeom>
        </p:spPr>
        <p:txBody>
          <a:bodyPr vert="horz" lIns="91440" tIns="45720" rIns="91440" bIns="45720" rtlCol="0" anchor="t">
            <a:normAutofit/>
          </a:bodyPr>
          <a:lstStyle/>
          <a:p>
            <a:pPr marL="0" indent="0">
              <a:lnSpc>
                <a:spcPct val="100000"/>
              </a:lnSpc>
              <a:spcBef>
                <a:spcPts val="1400"/>
              </a:spcBef>
              <a:buNone/>
            </a:pPr>
            <a:r>
              <a:rPr lang="en-US">
                <a:solidFill>
                  <a:schemeClr val="accent3">
                    <a:lumMod val="25000"/>
                  </a:schemeClr>
                </a:solidFill>
                <a:latin typeface="Corbel"/>
              </a:rPr>
              <a:t>We built a </a:t>
            </a:r>
            <a:r>
              <a:rPr lang="en-US" err="1">
                <a:solidFill>
                  <a:schemeClr val="accent3">
                    <a:lumMod val="25000"/>
                  </a:schemeClr>
                </a:solidFill>
                <a:latin typeface="Corbel"/>
              </a:rPr>
              <a:t>Plotly</a:t>
            </a:r>
            <a:r>
              <a:rPr lang="en-US">
                <a:solidFill>
                  <a:schemeClr val="accent3">
                    <a:lumMod val="25000"/>
                  </a:schemeClr>
                </a:solidFill>
                <a:latin typeface="Corbel"/>
              </a:rPr>
              <a:t> Dashboard to make an interactive web application to visualize the data. </a:t>
            </a:r>
          </a:p>
          <a:p>
            <a:pPr marL="685800" lvl="3" indent="0">
              <a:lnSpc>
                <a:spcPct val="100000"/>
              </a:lnSpc>
              <a:spcBef>
                <a:spcPts val="1400"/>
              </a:spcBef>
              <a:buNone/>
            </a:pPr>
            <a:endParaRPr lang="en-US">
              <a:solidFill>
                <a:schemeClr val="bg1"/>
              </a:solidFill>
              <a:latin typeface="Abadi"/>
            </a:endParaRPr>
          </a:p>
          <a:p>
            <a:endParaRPr lang="en-US">
              <a:solidFill>
                <a:srgbClr val="FFFFFF"/>
              </a:solidFill>
              <a:latin typeface="Corbel" panose="020B050302020402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TextBox 1">
            <a:extLst>
              <a:ext uri="{FF2B5EF4-FFF2-40B4-BE49-F238E27FC236}">
                <a16:creationId xmlns:a16="http://schemas.microsoft.com/office/drawing/2014/main" id="{F6F4BB04-07B8-9180-A82B-207927575AA2}"/>
              </a:ext>
            </a:extLst>
          </p:cNvPr>
          <p:cNvSpPr txBox="1"/>
          <p:nvPr/>
        </p:nvSpPr>
        <p:spPr>
          <a:xfrm>
            <a:off x="437444" y="3428999"/>
            <a:ext cx="5362222"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rtl="0"/>
            <a:r>
              <a:rPr lang="en-US" b="1">
                <a:solidFill>
                  <a:srgbClr val="2C2C2C"/>
                </a:solidFill>
                <a:latin typeface="Corbel"/>
                <a:ea typeface="Arial"/>
                <a:cs typeface="Arial"/>
              </a:rPr>
              <a:t>Pie Chart</a:t>
            </a:r>
            <a:r>
              <a:rPr lang="en-US">
                <a:solidFill>
                  <a:srgbClr val="2C2C2C"/>
                </a:solidFill>
                <a:latin typeface="Corbel"/>
                <a:ea typeface="Arial"/>
                <a:cs typeface="Arial"/>
              </a:rPr>
              <a:t> to visualize launch landing success, broken down according to launch site.</a:t>
            </a:r>
            <a:r>
              <a:rPr lang="en-US">
                <a:solidFill>
                  <a:srgbClr val="FFFFFF"/>
                </a:solidFill>
                <a:latin typeface="Corbel"/>
                <a:ea typeface="Arial"/>
                <a:cs typeface="Arial"/>
              </a:rPr>
              <a:t>​</a:t>
            </a:r>
            <a:endParaRPr lang="en-US">
              <a:latin typeface="Corbel"/>
            </a:endParaRPr>
          </a:p>
          <a:p>
            <a:pPr marL="742950" lvl="1" indent="-285750">
              <a:buFont typeface="Arial" panose="020B0604020202020204" pitchFamily="34" charset="0"/>
              <a:buChar char="•"/>
            </a:pPr>
            <a:endParaRPr lang="en-US" sz="1600">
              <a:solidFill>
                <a:srgbClr val="2C2C2C"/>
              </a:solidFill>
              <a:latin typeface="Corbel"/>
              <a:ea typeface="Arial"/>
              <a:cs typeface="Arial"/>
            </a:endParaRPr>
          </a:p>
          <a:p>
            <a:pPr marL="742950" lvl="1" indent="-285750">
              <a:buFont typeface="Arial" panose="020B0604020202020204" pitchFamily="34" charset="0"/>
              <a:buChar char="•"/>
            </a:pPr>
            <a:r>
              <a:rPr lang="en-US" sz="1600">
                <a:solidFill>
                  <a:srgbClr val="2C2C2C"/>
                </a:solidFill>
                <a:latin typeface="Corbel"/>
                <a:ea typeface="Arial"/>
                <a:cs typeface="Arial"/>
              </a:rPr>
              <a:t>If all sites are selected, we get the proportion of successful launches each launch site contributed.</a:t>
            </a:r>
            <a:r>
              <a:rPr lang="en-US" sz="1600">
                <a:solidFill>
                  <a:srgbClr val="FFFFFF"/>
                </a:solidFill>
                <a:latin typeface="Corbel"/>
                <a:ea typeface="Arial"/>
                <a:cs typeface="Arial"/>
              </a:rPr>
              <a:t>​</a:t>
            </a:r>
            <a:endParaRPr lang="en-US"/>
          </a:p>
          <a:p>
            <a:pPr marL="742950" lvl="1" indent="-285750" rtl="0">
              <a:buFont typeface="Arial" panose="020B0604020202020204" pitchFamily="34" charset="0"/>
              <a:buChar char="•"/>
            </a:pPr>
            <a:r>
              <a:rPr lang="en-US" sz="1600">
                <a:solidFill>
                  <a:srgbClr val="2C2C2C"/>
                </a:solidFill>
                <a:latin typeface="Corbel"/>
                <a:ea typeface="Arial"/>
                <a:cs typeface="Arial"/>
              </a:rPr>
              <a:t>If we select one launch site, we see the proportion of all launches that site landed successfully.</a:t>
            </a:r>
            <a:r>
              <a:rPr lang="en-US" sz="1600">
                <a:solidFill>
                  <a:srgbClr val="FFFFFF"/>
                </a:solidFill>
                <a:latin typeface="Corbel"/>
                <a:ea typeface="Arial"/>
                <a:cs typeface="Arial"/>
              </a:rPr>
              <a:t>​</a:t>
            </a:r>
            <a:endParaRPr lang="en-US" sz="1600">
              <a:latin typeface="Corbel"/>
            </a:endParaRPr>
          </a:p>
        </p:txBody>
      </p:sp>
      <p:sp>
        <p:nvSpPr>
          <p:cNvPr id="6" name="TextBox 5">
            <a:extLst>
              <a:ext uri="{FF2B5EF4-FFF2-40B4-BE49-F238E27FC236}">
                <a16:creationId xmlns:a16="http://schemas.microsoft.com/office/drawing/2014/main" id="{7E849F86-F399-5E63-50E5-0EB957894871}"/>
              </a:ext>
            </a:extLst>
          </p:cNvPr>
          <p:cNvSpPr txBox="1"/>
          <p:nvPr/>
        </p:nvSpPr>
        <p:spPr>
          <a:xfrm>
            <a:off x="6335888" y="3429000"/>
            <a:ext cx="5376333"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C2C2C"/>
                </a:solidFill>
              </a:rPr>
              <a:t>Scatter Plot</a:t>
            </a:r>
            <a:r>
              <a:rPr lang="en-US">
                <a:solidFill>
                  <a:srgbClr val="2C2C2C"/>
                </a:solidFill>
              </a:rPr>
              <a:t> of Payload (kg) vs Landing Success Rate (0 or 1), color coded according to booster version.</a:t>
            </a:r>
          </a:p>
          <a:p>
            <a:pPr marL="285750" indent="-285750">
              <a:buFont typeface="Arial"/>
              <a:buChar char="•"/>
            </a:pPr>
            <a:endParaRPr lang="en-US" sz="1600">
              <a:solidFill>
                <a:srgbClr val="2C2C2C"/>
              </a:solidFill>
            </a:endParaRPr>
          </a:p>
          <a:p>
            <a:pPr marL="285750" indent="-285750">
              <a:buFont typeface="Arial"/>
              <a:buChar char="•"/>
            </a:pPr>
            <a:r>
              <a:rPr lang="en-US" sz="1600">
                <a:solidFill>
                  <a:srgbClr val="2C2C2C"/>
                </a:solidFill>
              </a:rPr>
              <a:t>Can select a single site to remove all other site data, or can select all sites to visualize all data</a:t>
            </a:r>
            <a:endParaRPr lang="en-US"/>
          </a:p>
          <a:p>
            <a:pPr marL="285750" indent="-285750">
              <a:buFont typeface="Arial"/>
              <a:buChar char="•"/>
            </a:pPr>
            <a:r>
              <a:rPr lang="en-US" sz="1600">
                <a:solidFill>
                  <a:srgbClr val="2C2C2C"/>
                </a:solidFill>
              </a:rPr>
              <a:t>Payload Mass can be selected via a slider from min to max values.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graphicFrame>
        <p:nvGraphicFramePr>
          <p:cNvPr id="13" name="Diagram 13">
            <a:extLst>
              <a:ext uri="{FF2B5EF4-FFF2-40B4-BE49-F238E27FC236}">
                <a16:creationId xmlns:a16="http://schemas.microsoft.com/office/drawing/2014/main" id="{7623EE2F-D731-1EC1-6514-0BDD31DA6D62}"/>
              </a:ext>
            </a:extLst>
          </p:cNvPr>
          <p:cNvGraphicFramePr/>
          <p:nvPr>
            <p:extLst>
              <p:ext uri="{D42A27DB-BD31-4B8C-83A1-F6EECF244321}">
                <p14:modId xmlns:p14="http://schemas.microsoft.com/office/powerpoint/2010/main" val="2797563622"/>
              </p:ext>
            </p:extLst>
          </p:nvPr>
        </p:nvGraphicFramePr>
        <p:xfrm>
          <a:off x="310445" y="1299163"/>
          <a:ext cx="7366000" cy="5407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319" name="Picture 4319" descr="Diagram&#10;&#10;Description automatically generated">
            <a:extLst>
              <a:ext uri="{FF2B5EF4-FFF2-40B4-BE49-F238E27FC236}">
                <a16:creationId xmlns:a16="http://schemas.microsoft.com/office/drawing/2014/main" id="{DB3B4B1B-C020-6EB1-4341-79703B52976F}"/>
              </a:ext>
            </a:extLst>
          </p:cNvPr>
          <p:cNvPicPr>
            <a:picLocks noChangeAspect="1"/>
          </p:cNvPicPr>
          <p:nvPr/>
        </p:nvPicPr>
        <p:blipFill rotWithShape="1">
          <a:blip r:embed="rId8"/>
          <a:srcRect t="457" r="27145"/>
          <a:stretch/>
        </p:blipFill>
        <p:spPr>
          <a:xfrm>
            <a:off x="6850475" y="2555336"/>
            <a:ext cx="5178192" cy="240586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FA2A7EA4-E02F-D1AE-8C04-7DDBF4FB150D}"/>
              </a:ext>
            </a:extLst>
          </p:cNvPr>
          <p:cNvSpPr txBox="1"/>
          <p:nvPr/>
        </p:nvSpPr>
        <p:spPr>
          <a:xfrm>
            <a:off x="8071555" y="6067777"/>
            <a:ext cx="404048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solidFill>
                  <a:schemeClr val="bg1"/>
                </a:solidFill>
                <a:hlinkClick r:id="rId9">
                  <a:extLst>
                    <a:ext uri="{A12FA001-AC4F-418D-AE19-62706E023703}">
                      <ahyp:hlinkClr xmlns:ahyp="http://schemas.microsoft.com/office/drawing/2018/hyperlinkcolor" val="tx"/>
                    </a:ext>
                  </a:extLst>
                </a:hlinkClick>
              </a:rPr>
              <a:t>*GitHub Notebook: Machine Learning and Predictive Analysis</a:t>
            </a:r>
            <a:endParaRPr lang="en-US" sz="1400">
              <a:solidFill>
                <a:schemeClr val="bg1"/>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A07A1556-F6AA-13AE-0DF4-4671C4D8E952}"/>
              </a:ext>
            </a:extLst>
          </p:cNvPr>
          <p:cNvPicPr>
            <a:picLocks noChangeAspect="1"/>
          </p:cNvPicPr>
          <p:nvPr/>
        </p:nvPicPr>
        <p:blipFill>
          <a:blip r:embed="rId3"/>
          <a:stretch>
            <a:fillRect/>
          </a:stretch>
        </p:blipFill>
        <p:spPr>
          <a:xfrm>
            <a:off x="95956" y="1967499"/>
            <a:ext cx="11868384" cy="2923001"/>
          </a:xfrm>
          <a:prstGeom prst="rect">
            <a:avLst/>
          </a:prstGeom>
        </p:spPr>
      </p:pic>
      <p:sp>
        <p:nvSpPr>
          <p:cNvPr id="6" name="TextBox 5">
            <a:extLst>
              <a:ext uri="{FF2B5EF4-FFF2-40B4-BE49-F238E27FC236}">
                <a16:creationId xmlns:a16="http://schemas.microsoft.com/office/drawing/2014/main" id="{1D489BA6-0731-8458-7A0F-58D5EA90FAB1}"/>
              </a:ext>
            </a:extLst>
          </p:cNvPr>
          <p:cNvSpPr txBox="1"/>
          <p:nvPr/>
        </p:nvSpPr>
        <p:spPr>
          <a:xfrm>
            <a:off x="251118" y="5016423"/>
            <a:ext cx="1154759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From this plot we can see:</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rPr>
              <a:t>Landing success seemed to increase with flight number. This is true overall and for each individual launch site as well.</a:t>
            </a:r>
          </a:p>
          <a:p>
            <a:pPr marL="285750" indent="-285750">
              <a:buFont typeface="Arial"/>
              <a:buChar char="•"/>
            </a:pPr>
            <a:r>
              <a:rPr lang="en-US">
                <a:solidFill>
                  <a:schemeClr val="bg1"/>
                </a:solidFill>
              </a:rPr>
              <a:t>Flight numbers greater than 40 have a much higher success rate than those less than 40</a:t>
            </a:r>
          </a:p>
          <a:p>
            <a:pPr marL="285750" indent="-285750">
              <a:buFont typeface="Arial"/>
              <a:buChar char="•"/>
            </a:pPr>
            <a:r>
              <a:rPr lang="en-US">
                <a:solidFill>
                  <a:schemeClr val="bg1"/>
                </a:solidFill>
              </a:rPr>
              <a:t>Sites VAFB SLC 4E and KSC LC 39 A have higher landing success rates than CCAFS SLC 40, though they have launched less flights.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3D9E551D-9C4D-E069-6872-47B30C457869}"/>
              </a:ext>
            </a:extLst>
          </p:cNvPr>
          <p:cNvPicPr>
            <a:picLocks noChangeAspect="1"/>
          </p:cNvPicPr>
          <p:nvPr/>
        </p:nvPicPr>
        <p:blipFill>
          <a:blip r:embed="rId3"/>
          <a:stretch>
            <a:fillRect/>
          </a:stretch>
        </p:blipFill>
        <p:spPr>
          <a:xfrm>
            <a:off x="138023" y="2008823"/>
            <a:ext cx="11930332" cy="2854732"/>
          </a:xfrm>
          <a:prstGeom prst="rect">
            <a:avLst/>
          </a:prstGeom>
        </p:spPr>
      </p:pic>
      <p:sp>
        <p:nvSpPr>
          <p:cNvPr id="6" name="TextBox 5">
            <a:extLst>
              <a:ext uri="{FF2B5EF4-FFF2-40B4-BE49-F238E27FC236}">
                <a16:creationId xmlns:a16="http://schemas.microsoft.com/office/drawing/2014/main" id="{D54E897E-B376-D3BB-4D9D-D10118187244}"/>
              </a:ext>
            </a:extLst>
          </p:cNvPr>
          <p:cNvSpPr txBox="1"/>
          <p:nvPr/>
        </p:nvSpPr>
        <p:spPr>
          <a:xfrm>
            <a:off x="451555" y="5221111"/>
            <a:ext cx="114582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From this plot we can see:</a:t>
            </a:r>
          </a:p>
          <a:p>
            <a:pPr marL="285750" indent="-285750">
              <a:buFont typeface="Arial"/>
              <a:buChar char="•"/>
            </a:pPr>
            <a:endParaRPr lang="en-US">
              <a:solidFill>
                <a:schemeClr val="bg1"/>
              </a:solidFill>
            </a:endParaRPr>
          </a:p>
          <a:p>
            <a:pPr marL="285750" indent="-285750">
              <a:buFont typeface="Arial"/>
              <a:buChar char="•"/>
            </a:pPr>
            <a:r>
              <a:rPr lang="en-US">
                <a:solidFill>
                  <a:schemeClr val="bg1"/>
                </a:solidFill>
              </a:rPr>
              <a:t>For site CCAFS SLC 40, as payload mass increases, the likelihood of a successful landing increase.</a:t>
            </a:r>
          </a:p>
          <a:p>
            <a:pPr marL="285750" indent="-285750">
              <a:buFont typeface="Arial"/>
              <a:buChar char="•"/>
            </a:pPr>
            <a:r>
              <a:rPr lang="en-US">
                <a:solidFill>
                  <a:schemeClr val="bg1"/>
                </a:solidFill>
              </a:rPr>
              <a:t>There is no obvious correlation between payload mass and landing success for the other two launch sites.</a:t>
            </a:r>
          </a:p>
          <a:p>
            <a:pPr marL="285750" indent="-285750">
              <a:buFont typeface="Arial"/>
              <a:buChar char="•"/>
            </a:pPr>
            <a:r>
              <a:rPr lang="en-US">
                <a:solidFill>
                  <a:schemeClr val="bg1"/>
                </a:solidFill>
              </a:rPr>
              <a:t>VAFS SLC 4E doesn't seem to launch masses over 10,000 kg, unlike the other two sites.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9D8DFA-139C-473F-838D-D33ABE885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1325880"/>
            <a:ext cx="3089437" cy="4206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lnSpc>
                <a:spcPct val="85000"/>
              </a:lnSpc>
              <a:spcAft>
                <a:spcPts val="600"/>
              </a:spcAft>
            </a:pPr>
            <a:r>
              <a:rPr lang="en-US" sz="3200" cap="all">
                <a:solidFill>
                  <a:schemeClr val="tx2"/>
                </a:solidFill>
                <a:latin typeface="+mj-lt"/>
                <a:ea typeface="+mj-ea"/>
                <a:cs typeface="+mj-cs"/>
              </a:rPr>
              <a:t>Outline</a:t>
            </a:r>
          </a:p>
        </p:txBody>
      </p:sp>
      <p:sp>
        <p:nvSpPr>
          <p:cNvPr id="28" name="Rectangle 27">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381668" y="1126067"/>
            <a:ext cx="6605331" cy="460586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182880">
              <a:spcBef>
                <a:spcPts val="1400"/>
              </a:spcBef>
              <a:buClr>
                <a:schemeClr val="tx1"/>
              </a:buClr>
              <a:buFont typeface="Wingdings" pitchFamily="2" charset="2"/>
              <a:buChar char=""/>
            </a:pPr>
            <a:r>
              <a:rPr lang="en-US" sz="1800">
                <a:solidFill>
                  <a:schemeClr val="tx2"/>
                </a:solidFill>
                <a:latin typeface="+mn-lt"/>
              </a:rPr>
              <a:t>Executive Summary</a:t>
            </a:r>
          </a:p>
          <a:p>
            <a:pPr indent="-182880">
              <a:spcBef>
                <a:spcPts val="1400"/>
              </a:spcBef>
              <a:buClr>
                <a:schemeClr val="tx1"/>
              </a:buClr>
              <a:buFont typeface="Wingdings" pitchFamily="2" charset="2"/>
              <a:buChar char=""/>
            </a:pPr>
            <a:r>
              <a:rPr lang="en-US" sz="1800">
                <a:solidFill>
                  <a:schemeClr val="tx2"/>
                </a:solidFill>
                <a:latin typeface="+mn-lt"/>
              </a:rPr>
              <a:t>Introduction</a:t>
            </a:r>
          </a:p>
          <a:p>
            <a:pPr indent="-182880">
              <a:spcBef>
                <a:spcPts val="1400"/>
              </a:spcBef>
              <a:buClr>
                <a:schemeClr val="tx1"/>
              </a:buClr>
              <a:buFont typeface="Wingdings" pitchFamily="2" charset="2"/>
              <a:buChar char=""/>
            </a:pPr>
            <a:r>
              <a:rPr lang="en-US" sz="1800">
                <a:solidFill>
                  <a:schemeClr val="tx2"/>
                </a:solidFill>
                <a:latin typeface="+mn-lt"/>
              </a:rPr>
              <a:t>Methodology</a:t>
            </a:r>
          </a:p>
          <a:p>
            <a:pPr indent="-182880">
              <a:spcBef>
                <a:spcPts val="1400"/>
              </a:spcBef>
              <a:buClr>
                <a:schemeClr val="tx1"/>
              </a:buClr>
              <a:buFont typeface="Wingdings" pitchFamily="2" charset="2"/>
              <a:buChar char=""/>
            </a:pPr>
            <a:r>
              <a:rPr lang="en-US" sz="1800">
                <a:solidFill>
                  <a:schemeClr val="tx2"/>
                </a:solidFill>
                <a:latin typeface="+mn-lt"/>
              </a:rPr>
              <a:t>Results</a:t>
            </a:r>
          </a:p>
          <a:p>
            <a:pPr indent="-182880">
              <a:spcBef>
                <a:spcPts val="1400"/>
              </a:spcBef>
              <a:buClr>
                <a:schemeClr val="tx1"/>
              </a:buClr>
              <a:buFont typeface="Wingdings" pitchFamily="2" charset="2"/>
              <a:buChar char=""/>
            </a:pPr>
            <a:r>
              <a:rPr lang="en-US" sz="1800">
                <a:solidFill>
                  <a:schemeClr val="tx2"/>
                </a:solidFill>
                <a:latin typeface="+mn-lt"/>
              </a:rPr>
              <a:t>Conclusion</a:t>
            </a:r>
          </a:p>
          <a:p>
            <a:pPr indent="-182880">
              <a:spcBef>
                <a:spcPts val="1400"/>
              </a:spcBef>
              <a:buClr>
                <a:schemeClr val="tx1"/>
              </a:buClr>
              <a:buFont typeface="Wingdings" pitchFamily="2" charset="2"/>
              <a:buChar char=""/>
            </a:pPr>
            <a:r>
              <a:rPr lang="en-US" sz="1800">
                <a:solidFill>
                  <a:schemeClr val="tx2"/>
                </a:solidFill>
                <a:latin typeface="+mn-lt"/>
              </a:rPr>
              <a:t>Appendix</a:t>
            </a:r>
          </a:p>
        </p:txBody>
      </p:sp>
      <p:sp>
        <p:nvSpPr>
          <p:cNvPr id="32" name="Rectangle 31">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defTabSz="457200">
              <a:spcAft>
                <a:spcPts val="600"/>
              </a:spcAft>
            </a:pPr>
            <a:fld id="{5075537C-CA84-1446-933C-8E9D027F9201}" type="slidenum">
              <a:rPr lang="en-US" b="0" kern="1200">
                <a:solidFill>
                  <a:schemeClr val="bg1"/>
                </a:solidFill>
                <a:latin typeface="+mn-lt"/>
                <a:ea typeface="+mn-ea"/>
                <a:cs typeface="+mn-cs"/>
              </a:rPr>
              <a:pPr defTabSz="457200">
                <a:spcAft>
                  <a:spcPts val="600"/>
                </a:spcAft>
              </a:pPr>
              <a:t>2</a:t>
            </a:fld>
            <a:endParaRPr lang="en-US" b="0" kern="1200">
              <a:solidFill>
                <a:schemeClr val="bg1"/>
              </a:solidFill>
              <a:latin typeface="+mn-lt"/>
              <a:ea typeface="+mn-ea"/>
              <a:cs typeface="+mn-cs"/>
            </a:endParaRPr>
          </a:p>
        </p:txBody>
      </p:sp>
    </p:spTree>
    <p:extLst>
      <p:ext uri="{BB962C8B-B14F-4D97-AF65-F5344CB8AC3E}">
        <p14:creationId xmlns:p14="http://schemas.microsoft.com/office/powerpoint/2010/main" val="72403803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CD9DD15B-1452-C50A-DCB2-64E97FC25998}"/>
              </a:ext>
            </a:extLst>
          </p:cNvPr>
          <p:cNvPicPr>
            <a:picLocks noChangeAspect="1"/>
          </p:cNvPicPr>
          <p:nvPr/>
        </p:nvPicPr>
        <p:blipFill>
          <a:blip r:embed="rId2"/>
          <a:stretch>
            <a:fillRect/>
          </a:stretch>
        </p:blipFill>
        <p:spPr>
          <a:xfrm>
            <a:off x="312326" y="163748"/>
            <a:ext cx="11557940" cy="6521099"/>
          </a:xfrm>
          <a:prstGeom prst="rect">
            <a:avLst/>
          </a:prstGeom>
        </p:spPr>
      </p:pic>
    </p:spTree>
    <p:extLst>
      <p:ext uri="{BB962C8B-B14F-4D97-AF65-F5344CB8AC3E}">
        <p14:creationId xmlns:p14="http://schemas.microsoft.com/office/powerpoint/2010/main" val="153666908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5095A99E-6C07-E26B-E0D0-EE11ABDF787D}"/>
              </a:ext>
            </a:extLst>
          </p:cNvPr>
          <p:cNvPicPr>
            <a:picLocks noChangeAspect="1"/>
          </p:cNvPicPr>
          <p:nvPr/>
        </p:nvPicPr>
        <p:blipFill>
          <a:blip r:embed="rId3"/>
          <a:stretch>
            <a:fillRect/>
          </a:stretch>
        </p:blipFill>
        <p:spPr>
          <a:xfrm>
            <a:off x="554966" y="1977548"/>
            <a:ext cx="4525992" cy="4182490"/>
          </a:xfrm>
          <a:prstGeom prst="rect">
            <a:avLst/>
          </a:prstGeom>
        </p:spPr>
      </p:pic>
      <p:sp>
        <p:nvSpPr>
          <p:cNvPr id="6" name="TextBox 5">
            <a:extLst>
              <a:ext uri="{FF2B5EF4-FFF2-40B4-BE49-F238E27FC236}">
                <a16:creationId xmlns:a16="http://schemas.microsoft.com/office/drawing/2014/main" id="{C9DC8285-92CD-73EF-0C7B-6711177B85F0}"/>
              </a:ext>
            </a:extLst>
          </p:cNvPr>
          <p:cNvSpPr txBox="1"/>
          <p:nvPr/>
        </p:nvSpPr>
        <p:spPr>
          <a:xfrm>
            <a:off x="6045679" y="2626796"/>
            <a:ext cx="49530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rgbClr val="2C2C2C"/>
                </a:solidFill>
              </a:rPr>
              <a:t>ES-L1, SSO, HEO, and GEO have a 100% landing success rate. </a:t>
            </a:r>
          </a:p>
          <a:p>
            <a:pPr marL="285750" indent="-285750">
              <a:buFont typeface="Arial" panose="020B0604020202020204" pitchFamily="34" charset="0"/>
              <a:buChar char="•"/>
            </a:pPr>
            <a:r>
              <a:rPr lang="en-US">
                <a:solidFill>
                  <a:srgbClr val="2C2C2C"/>
                </a:solidFill>
              </a:rPr>
              <a:t>SO has a 0% landing success rate.</a:t>
            </a:r>
          </a:p>
          <a:p>
            <a:pPr marL="285750" indent="-285750">
              <a:buFont typeface="Arial" panose="020B0604020202020204" pitchFamily="34" charset="0"/>
              <a:buChar char="•"/>
            </a:pPr>
            <a:r>
              <a:rPr lang="en-US">
                <a:solidFill>
                  <a:srgbClr val="2C2C2C"/>
                </a:solidFill>
              </a:rPr>
              <a:t>Flights with the highest landing success seem to have orbits between 800-10,000 km (see previous slide).</a:t>
            </a:r>
          </a:p>
          <a:p>
            <a:pPr marL="285750" indent="-285750">
              <a:buFont typeface="Arial" panose="020B0604020202020204" pitchFamily="34" charset="0"/>
              <a:buChar char="•"/>
            </a:pPr>
            <a:r>
              <a:rPr lang="en-US">
                <a:solidFill>
                  <a:srgbClr val="2C2C2C"/>
                </a:solidFill>
              </a:rPr>
              <a:t>VLEO has the second highest landing success rate, and is the lowest orbit, below 450 km (see previous slide).</a:t>
            </a:r>
          </a:p>
          <a:p>
            <a:pPr marL="285750" indent="-285750">
              <a:buFont typeface="Arial" panose="020B0604020202020204" pitchFamily="34" charset="0"/>
              <a:buChar char="•"/>
            </a:pPr>
            <a:endParaRPr lang="en-US">
              <a:solidFill>
                <a:srgbClr val="2C2C2C"/>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DB4AF6D6-8122-95E6-0BF8-ED844A07F5E6}"/>
              </a:ext>
            </a:extLst>
          </p:cNvPr>
          <p:cNvPicPr>
            <a:picLocks noChangeAspect="1"/>
          </p:cNvPicPr>
          <p:nvPr/>
        </p:nvPicPr>
        <p:blipFill>
          <a:blip r:embed="rId3"/>
          <a:stretch>
            <a:fillRect/>
          </a:stretch>
        </p:blipFill>
        <p:spPr>
          <a:xfrm>
            <a:off x="425570" y="2161683"/>
            <a:ext cx="5834332" cy="4058632"/>
          </a:xfrm>
          <a:prstGeom prst="rect">
            <a:avLst/>
          </a:prstGeom>
        </p:spPr>
      </p:pic>
      <p:sp>
        <p:nvSpPr>
          <p:cNvPr id="6" name="TextBox 5">
            <a:extLst>
              <a:ext uri="{FF2B5EF4-FFF2-40B4-BE49-F238E27FC236}">
                <a16:creationId xmlns:a16="http://schemas.microsoft.com/office/drawing/2014/main" id="{A15D7708-BD6B-6A29-5041-8622E5B6BB0D}"/>
              </a:ext>
            </a:extLst>
          </p:cNvPr>
          <p:cNvSpPr txBox="1"/>
          <p:nvPr/>
        </p:nvSpPr>
        <p:spPr>
          <a:xfrm>
            <a:off x="6561667" y="2384777"/>
            <a:ext cx="430388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C2C2C"/>
                </a:solidFill>
              </a:rPr>
              <a:t>The 100% landing success rate in ES-L1, GEO, and HEO can be explained by each orbit only having a single launch.</a:t>
            </a:r>
          </a:p>
          <a:p>
            <a:pPr marL="285750" indent="-285750">
              <a:buFont typeface="Arial"/>
              <a:buChar char="•"/>
            </a:pPr>
            <a:r>
              <a:rPr lang="en-US">
                <a:solidFill>
                  <a:srgbClr val="2C2C2C"/>
                </a:solidFill>
              </a:rPr>
              <a:t>SSO launch rate is more impressive with 5 launches in its orbit.</a:t>
            </a:r>
          </a:p>
          <a:p>
            <a:pPr marL="285750" indent="-285750">
              <a:buFont typeface="Arial"/>
              <a:buChar char="•"/>
            </a:pPr>
            <a:r>
              <a:rPr lang="en-US">
                <a:solidFill>
                  <a:srgbClr val="2C2C2C"/>
                </a:solidFill>
              </a:rPr>
              <a:t>For LEO and PO, success rate appears to be related to number of flights.</a:t>
            </a:r>
          </a:p>
          <a:p>
            <a:pPr marL="285750" indent="-285750">
              <a:buFont typeface="Arial"/>
              <a:buChar char="•"/>
            </a:pPr>
            <a:r>
              <a:rPr lang="en-US">
                <a:solidFill>
                  <a:srgbClr val="2C2C2C"/>
                </a:solidFill>
              </a:rPr>
              <a:t>There seems to be no correlation between flight number and orbit for GTO and ISS.</a:t>
            </a:r>
          </a:p>
          <a:p>
            <a:pPr marL="285750" indent="-285750">
              <a:buFont typeface="Arial"/>
              <a:buChar char="•"/>
            </a:pPr>
            <a:endParaRPr lang="en-US">
              <a:solidFill>
                <a:srgbClr val="2C2C2C"/>
              </a:solidFill>
            </a:endParaRPr>
          </a:p>
          <a:p>
            <a:pPr marL="285750" indent="-285750">
              <a:buFont typeface="Arial"/>
              <a:buChar char="•"/>
            </a:pPr>
            <a:endParaRPr lang="en-US">
              <a:solidFill>
                <a:srgbClr val="2C2C2C"/>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3D6F5491-A2C5-44E8-5914-569375B3CACE}"/>
              </a:ext>
            </a:extLst>
          </p:cNvPr>
          <p:cNvPicPr>
            <a:picLocks noChangeAspect="1"/>
          </p:cNvPicPr>
          <p:nvPr/>
        </p:nvPicPr>
        <p:blipFill>
          <a:blip r:embed="rId3"/>
          <a:stretch>
            <a:fillRect/>
          </a:stretch>
        </p:blipFill>
        <p:spPr>
          <a:xfrm>
            <a:off x="6097882" y="2198232"/>
            <a:ext cx="5969940" cy="4070203"/>
          </a:xfrm>
          <a:prstGeom prst="rect">
            <a:avLst/>
          </a:prstGeom>
        </p:spPr>
      </p:pic>
      <p:sp>
        <p:nvSpPr>
          <p:cNvPr id="6" name="TextBox 5">
            <a:extLst>
              <a:ext uri="{FF2B5EF4-FFF2-40B4-BE49-F238E27FC236}">
                <a16:creationId xmlns:a16="http://schemas.microsoft.com/office/drawing/2014/main" id="{B6597DF0-88E7-CBB0-8950-3917ADC54286}"/>
              </a:ext>
            </a:extLst>
          </p:cNvPr>
          <p:cNvSpPr txBox="1"/>
          <p:nvPr/>
        </p:nvSpPr>
        <p:spPr>
          <a:xfrm>
            <a:off x="404519" y="3076221"/>
            <a:ext cx="506588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rgbClr val="2C2C2C"/>
                </a:solidFill>
              </a:rPr>
              <a:t>ISS and LEO appear to have higher success rates as payload mass increases.</a:t>
            </a:r>
          </a:p>
          <a:p>
            <a:pPr marL="285750" indent="-285750">
              <a:buFont typeface="Arial" panose="020B0604020202020204" pitchFamily="34" charset="0"/>
              <a:buChar char="•"/>
            </a:pPr>
            <a:r>
              <a:rPr lang="en-US">
                <a:solidFill>
                  <a:srgbClr val="2C2C2C"/>
                </a:solidFill>
              </a:rPr>
              <a:t>GTO does not seem to have a clear relationship between success and payload mass.</a:t>
            </a:r>
          </a:p>
          <a:p>
            <a:pPr marL="285750" indent="-285750">
              <a:buFont typeface="Arial" panose="020B0604020202020204" pitchFamily="34" charset="0"/>
              <a:buChar char="•"/>
            </a:pPr>
            <a:r>
              <a:rPr lang="en-US">
                <a:solidFill>
                  <a:srgbClr val="2C2C2C"/>
                </a:solidFill>
              </a:rPr>
              <a:t>All other orbits do not have enough data to conclude any relationship between payload mass and success.</a:t>
            </a:r>
          </a:p>
          <a:p>
            <a:pPr marL="285750" indent="-285750">
              <a:buFont typeface="Arial" panose="020B0604020202020204" pitchFamily="34" charset="0"/>
              <a:buChar char="•"/>
            </a:pPr>
            <a:endParaRPr lang="en-US">
              <a:solidFill>
                <a:srgbClr val="2C2C2C"/>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CA6DD995-E4B7-B768-7021-D6C69AD29EA1}"/>
              </a:ext>
            </a:extLst>
          </p:cNvPr>
          <p:cNvPicPr>
            <a:picLocks noChangeAspect="1"/>
          </p:cNvPicPr>
          <p:nvPr/>
        </p:nvPicPr>
        <p:blipFill>
          <a:blip r:embed="rId3"/>
          <a:stretch>
            <a:fillRect/>
          </a:stretch>
        </p:blipFill>
        <p:spPr>
          <a:xfrm>
            <a:off x="337040" y="2041023"/>
            <a:ext cx="6797792" cy="4485519"/>
          </a:xfrm>
          <a:prstGeom prst="rect">
            <a:avLst/>
          </a:prstGeom>
        </p:spPr>
      </p:pic>
      <p:sp>
        <p:nvSpPr>
          <p:cNvPr id="6" name="TextBox 5">
            <a:extLst>
              <a:ext uri="{FF2B5EF4-FFF2-40B4-BE49-F238E27FC236}">
                <a16:creationId xmlns:a16="http://schemas.microsoft.com/office/drawing/2014/main" id="{39BEC942-CB4D-55F1-A59C-2CA659B93A3B}"/>
              </a:ext>
            </a:extLst>
          </p:cNvPr>
          <p:cNvSpPr txBox="1"/>
          <p:nvPr/>
        </p:nvSpPr>
        <p:spPr>
          <a:xfrm>
            <a:off x="7972777" y="2455333"/>
            <a:ext cx="365477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All flights prior to 2013 have been unsuccessful.</a:t>
            </a:r>
          </a:p>
          <a:p>
            <a:pPr marL="285750" indent="-285750">
              <a:buFont typeface="Arial"/>
              <a:buChar char="•"/>
            </a:pPr>
            <a:r>
              <a:rPr lang="en-US">
                <a:solidFill>
                  <a:schemeClr val="bg1"/>
                </a:solidFill>
              </a:rPr>
              <a:t>Since 2013, there has been a clear increase in landing success rates. However, after 2018 the rate of success has begun to increase at a slower rate than previous years.</a:t>
            </a:r>
          </a:p>
          <a:p>
            <a:pPr marL="285750" indent="-285750">
              <a:buFont typeface="Arial"/>
              <a:buChar char="•"/>
            </a:pPr>
            <a:r>
              <a:rPr lang="en-US">
                <a:solidFill>
                  <a:schemeClr val="bg1"/>
                </a:solidFill>
              </a:rPr>
              <a:t>The final success rate reached in 2020 appears to be approximately 65%.</a:t>
            </a:r>
          </a:p>
          <a:p>
            <a:pPr marL="285750" indent="-285750">
              <a:buFont typeface="Arial"/>
              <a:buChar char="•"/>
            </a:pPr>
            <a:r>
              <a:rPr lang="en-US">
                <a:solidFill>
                  <a:schemeClr val="bg1"/>
                </a:solidFill>
              </a:rPr>
              <a:t>Launch landing rate has increased approximately 65% in 7 years.</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049D8DFA-139C-473F-838D-D33ABE885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1">
            <a:extLst>
              <a:ext uri="{FF2B5EF4-FFF2-40B4-BE49-F238E27FC236}">
                <a16:creationId xmlns:a16="http://schemas.microsoft.com/office/drawing/2014/main" id="{16EF2925-7D5E-46C1-9C42-D5C717A6B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E918B99E-4097-4B96-A9A3-600B88727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1">
            <a:extLst>
              <a:ext uri="{FF2B5EF4-FFF2-40B4-BE49-F238E27FC236}">
                <a16:creationId xmlns:a16="http://schemas.microsoft.com/office/drawing/2014/main" id="{86E60219-AE1B-47B6-9A1D-F2865D04BE52}"/>
              </a:ext>
            </a:extLst>
          </p:cNvPr>
          <p:cNvSpPr txBox="1">
            <a:spLocks/>
          </p:cNvSpPr>
          <p:nvPr/>
        </p:nvSpPr>
        <p:spPr>
          <a:xfrm>
            <a:off x="1202919" y="284176"/>
            <a:ext cx="9784080" cy="150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cap="all">
                <a:solidFill>
                  <a:schemeClr val="bg2"/>
                </a:solidFill>
                <a:latin typeface="+mj-lt"/>
                <a:ea typeface="+mj-ea"/>
                <a:cs typeface="+mj-cs"/>
              </a:rPr>
              <a:t>All Launch Site Names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defTabSz="457200">
              <a:spcAft>
                <a:spcPts val="600"/>
              </a:spcAft>
            </a:pPr>
            <a:fld id="{5075537C-CA84-1446-933C-8E9D027F9201}" type="slidenum">
              <a:rPr lang="en-US" b="0" kern="1200" dirty="0">
                <a:solidFill>
                  <a:schemeClr val="tx1"/>
                </a:solidFill>
                <a:latin typeface="+mn-lt"/>
                <a:ea typeface="+mn-ea"/>
                <a:cs typeface="+mn-cs"/>
              </a:rPr>
              <a:pPr defTabSz="457200">
                <a:spcAft>
                  <a:spcPts val="600"/>
                </a:spcAft>
              </a:pPr>
              <a:t>25</a:t>
            </a:fld>
            <a:endParaRPr lang="en-US" b="0" kern="1200">
              <a:solidFill>
                <a:schemeClr val="tx1"/>
              </a:solidFill>
              <a:latin typeface="+mn-lt"/>
              <a:ea typeface="+mn-ea"/>
              <a:cs typeface="+mn-cs"/>
            </a:endParaRPr>
          </a:p>
        </p:txBody>
      </p:sp>
      <p:sp>
        <p:nvSpPr>
          <p:cNvPr id="2" name="TextBox 1">
            <a:extLst>
              <a:ext uri="{FF2B5EF4-FFF2-40B4-BE49-F238E27FC236}">
                <a16:creationId xmlns:a16="http://schemas.microsoft.com/office/drawing/2014/main" id="{1172FD65-E1D3-633B-0D44-673F8D2D6F77}"/>
              </a:ext>
            </a:extLst>
          </p:cNvPr>
          <p:cNvSpPr txBox="1"/>
          <p:nvPr/>
        </p:nvSpPr>
        <p:spPr>
          <a:xfrm>
            <a:off x="368710" y="2587112"/>
            <a:ext cx="60837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SQL we can query the database as follows:</a:t>
            </a:r>
          </a:p>
        </p:txBody>
      </p:sp>
      <p:sp>
        <p:nvSpPr>
          <p:cNvPr id="6" name="TextBox 5">
            <a:extLst>
              <a:ext uri="{FF2B5EF4-FFF2-40B4-BE49-F238E27FC236}">
                <a16:creationId xmlns:a16="http://schemas.microsoft.com/office/drawing/2014/main" id="{3A7A66F9-FE00-7DF7-718A-634AE37E1365}"/>
              </a:ext>
            </a:extLst>
          </p:cNvPr>
          <p:cNvSpPr txBox="1"/>
          <p:nvPr/>
        </p:nvSpPr>
        <p:spPr>
          <a:xfrm>
            <a:off x="368709" y="4787081"/>
            <a:ext cx="5315564" cy="929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By specifying "Unique" the database will only return distinct entries from the column </a:t>
            </a:r>
            <a:r>
              <a:rPr lang="en-US" err="1"/>
              <a:t>launch_names</a:t>
            </a:r>
            <a:r>
              <a:rPr lang="en-US"/>
              <a:t>, from the table SpaceX.</a:t>
            </a:r>
          </a:p>
        </p:txBody>
      </p:sp>
      <p:pic>
        <p:nvPicPr>
          <p:cNvPr id="7" name="Picture 7" descr="A picture containing text&#10;&#10;Description automatically generated">
            <a:extLst>
              <a:ext uri="{FF2B5EF4-FFF2-40B4-BE49-F238E27FC236}">
                <a16:creationId xmlns:a16="http://schemas.microsoft.com/office/drawing/2014/main" id="{8A91C922-463C-615E-D9BE-00AF3D913EB1}"/>
              </a:ext>
            </a:extLst>
          </p:cNvPr>
          <p:cNvPicPr>
            <a:picLocks noChangeAspect="1"/>
          </p:cNvPicPr>
          <p:nvPr/>
        </p:nvPicPr>
        <p:blipFill>
          <a:blip r:embed="rId2"/>
          <a:stretch>
            <a:fillRect/>
          </a:stretch>
        </p:blipFill>
        <p:spPr>
          <a:xfrm>
            <a:off x="373625" y="3427501"/>
            <a:ext cx="4807974" cy="519193"/>
          </a:xfrm>
          <a:prstGeom prst="rect">
            <a:avLst/>
          </a:prstGeom>
          <a:ln>
            <a:noFill/>
          </a:ln>
          <a:effectLst>
            <a:outerShdw blurRad="292100" dist="139700" dir="2700000" algn="tl" rotWithShape="0">
              <a:srgbClr val="333333">
                <a:alpha val="65000"/>
              </a:srgbClr>
            </a:outerShdw>
          </a:effectLst>
        </p:spPr>
      </p:pic>
      <p:pic>
        <p:nvPicPr>
          <p:cNvPr id="8" name="Picture 8" descr="A picture containing text&#10;&#10;Description automatically generated">
            <a:extLst>
              <a:ext uri="{FF2B5EF4-FFF2-40B4-BE49-F238E27FC236}">
                <a16:creationId xmlns:a16="http://schemas.microsoft.com/office/drawing/2014/main" id="{4DC25657-251D-70D8-77B4-C7077253F651}"/>
              </a:ext>
            </a:extLst>
          </p:cNvPr>
          <p:cNvPicPr>
            <a:picLocks noChangeAspect="1"/>
          </p:cNvPicPr>
          <p:nvPr/>
        </p:nvPicPr>
        <p:blipFill>
          <a:blip r:embed="rId3"/>
          <a:stretch>
            <a:fillRect/>
          </a:stretch>
        </p:blipFill>
        <p:spPr>
          <a:xfrm>
            <a:off x="7676843" y="2352368"/>
            <a:ext cx="2332088" cy="3738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
        <p:nvSpPr>
          <p:cNvPr id="2" name="TextBox 1">
            <a:extLst>
              <a:ext uri="{FF2B5EF4-FFF2-40B4-BE49-F238E27FC236}">
                <a16:creationId xmlns:a16="http://schemas.microsoft.com/office/drawing/2014/main" id="{4F25D9D7-043D-AB8A-E180-31EFE58CBAEF}"/>
              </a:ext>
            </a:extLst>
          </p:cNvPr>
          <p:cNvSpPr txBox="1"/>
          <p:nvPr/>
        </p:nvSpPr>
        <p:spPr>
          <a:xfrm>
            <a:off x="903111" y="1975555"/>
            <a:ext cx="50423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Display 5 records where launch sites begin with the string 'CCA'. We do this using an SQL magic query:</a:t>
            </a:r>
          </a:p>
        </p:txBody>
      </p:sp>
      <p:pic>
        <p:nvPicPr>
          <p:cNvPr id="5" name="Picture 5" descr="Text&#10;&#10;Description automatically generated">
            <a:extLst>
              <a:ext uri="{FF2B5EF4-FFF2-40B4-BE49-F238E27FC236}">
                <a16:creationId xmlns:a16="http://schemas.microsoft.com/office/drawing/2014/main" id="{A4F8ACDC-D13C-22E0-43EC-0156038FCD40}"/>
              </a:ext>
            </a:extLst>
          </p:cNvPr>
          <p:cNvPicPr>
            <a:picLocks noChangeAspect="1"/>
          </p:cNvPicPr>
          <p:nvPr/>
        </p:nvPicPr>
        <p:blipFill>
          <a:blip r:embed="rId3"/>
          <a:stretch>
            <a:fillRect/>
          </a:stretch>
        </p:blipFill>
        <p:spPr>
          <a:xfrm>
            <a:off x="349957" y="3232011"/>
            <a:ext cx="6619051" cy="39397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6BB20E7-9E71-2244-2633-6131148089CF}"/>
              </a:ext>
            </a:extLst>
          </p:cNvPr>
          <p:cNvSpPr txBox="1"/>
          <p:nvPr/>
        </p:nvSpPr>
        <p:spPr>
          <a:xfrm>
            <a:off x="903112" y="4755444"/>
            <a:ext cx="50423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We select the entries from the column </a:t>
            </a:r>
            <a:r>
              <a:rPr lang="en-US" err="1">
                <a:solidFill>
                  <a:schemeClr val="bg1"/>
                </a:solidFill>
              </a:rPr>
              <a:t>launch_site</a:t>
            </a:r>
            <a:r>
              <a:rPr lang="en-US">
                <a:solidFill>
                  <a:schemeClr val="bg1"/>
                </a:solidFill>
              </a:rPr>
              <a:t> that contain the string 'CCA'. LIMIT 5 restricts the results to the first 5 entries with this string.</a:t>
            </a:r>
          </a:p>
        </p:txBody>
      </p:sp>
      <p:pic>
        <p:nvPicPr>
          <p:cNvPr id="7" name="Picture 7">
            <a:extLst>
              <a:ext uri="{FF2B5EF4-FFF2-40B4-BE49-F238E27FC236}">
                <a16:creationId xmlns:a16="http://schemas.microsoft.com/office/drawing/2014/main" id="{89B4A72D-A10B-43C1-D502-FEE754CFAFBC}"/>
              </a:ext>
            </a:extLst>
          </p:cNvPr>
          <p:cNvPicPr>
            <a:picLocks noChangeAspect="1"/>
          </p:cNvPicPr>
          <p:nvPr/>
        </p:nvPicPr>
        <p:blipFill>
          <a:blip r:embed="rId4"/>
          <a:stretch>
            <a:fillRect/>
          </a:stretch>
        </p:blipFill>
        <p:spPr>
          <a:xfrm>
            <a:off x="8859720" y="2304462"/>
            <a:ext cx="1490486" cy="31898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
        <p:nvSpPr>
          <p:cNvPr id="2" name="TextBox 1">
            <a:extLst>
              <a:ext uri="{FF2B5EF4-FFF2-40B4-BE49-F238E27FC236}">
                <a16:creationId xmlns:a16="http://schemas.microsoft.com/office/drawing/2014/main" id="{31B22814-5010-2964-42B3-72208F0A322E}"/>
              </a:ext>
            </a:extLst>
          </p:cNvPr>
          <p:cNvSpPr txBox="1"/>
          <p:nvPr/>
        </p:nvSpPr>
        <p:spPr>
          <a:xfrm>
            <a:off x="1453444" y="2050815"/>
            <a:ext cx="91487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C2C2C"/>
                </a:solidFill>
              </a:rPr>
              <a:t>We use a SQL magic query to calculate the total mass. The SUM calculates the total. The AS clause renames the total value TOTAL_PAYLOAD_MASS. The WHERE clause ensures we only add values where the customer is NASA (CRS).</a:t>
            </a:r>
          </a:p>
        </p:txBody>
      </p:sp>
      <p:pic>
        <p:nvPicPr>
          <p:cNvPr id="6" name="Picture 6" descr="A picture containing text&#10;&#10;Description automatically generated">
            <a:extLst>
              <a:ext uri="{FF2B5EF4-FFF2-40B4-BE49-F238E27FC236}">
                <a16:creationId xmlns:a16="http://schemas.microsoft.com/office/drawing/2014/main" id="{CCD01DFB-29CF-AA11-A266-0526873ABD30}"/>
              </a:ext>
            </a:extLst>
          </p:cNvPr>
          <p:cNvPicPr>
            <a:picLocks noChangeAspect="1"/>
          </p:cNvPicPr>
          <p:nvPr/>
        </p:nvPicPr>
        <p:blipFill>
          <a:blip r:embed="rId3"/>
          <a:stretch>
            <a:fillRect/>
          </a:stretch>
        </p:blipFill>
        <p:spPr>
          <a:xfrm>
            <a:off x="2984029" y="3429445"/>
            <a:ext cx="6223941" cy="300147"/>
          </a:xfrm>
          <a:prstGeom prst="rect">
            <a:avLst/>
          </a:prstGeom>
          <a:ln>
            <a:noFill/>
          </a:ln>
          <a:effectLst>
            <a:outerShdw blurRad="292100" dist="139700" dir="2700000" algn="tl" rotWithShape="0">
              <a:srgbClr val="333333">
                <a:alpha val="65000"/>
              </a:srgbClr>
            </a:outerShdw>
          </a:effectLst>
        </p:spPr>
      </p:pic>
      <p:pic>
        <p:nvPicPr>
          <p:cNvPr id="7" name="Picture 7" descr="A picture containing diagram&#10;&#10;Description automatically generated">
            <a:extLst>
              <a:ext uri="{FF2B5EF4-FFF2-40B4-BE49-F238E27FC236}">
                <a16:creationId xmlns:a16="http://schemas.microsoft.com/office/drawing/2014/main" id="{50D07CB0-7403-20EA-1648-D2B20F7A5C83}"/>
              </a:ext>
            </a:extLst>
          </p:cNvPr>
          <p:cNvPicPr>
            <a:picLocks noChangeAspect="1"/>
          </p:cNvPicPr>
          <p:nvPr/>
        </p:nvPicPr>
        <p:blipFill>
          <a:blip r:embed="rId4"/>
          <a:stretch>
            <a:fillRect/>
          </a:stretch>
        </p:blipFill>
        <p:spPr>
          <a:xfrm>
            <a:off x="4658548" y="4545735"/>
            <a:ext cx="2743200" cy="10214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2" name="TextBox 1">
            <a:extLst>
              <a:ext uri="{FF2B5EF4-FFF2-40B4-BE49-F238E27FC236}">
                <a16:creationId xmlns:a16="http://schemas.microsoft.com/office/drawing/2014/main" id="{8AB36547-F8B4-4316-185C-96FC8894027F}"/>
              </a:ext>
            </a:extLst>
          </p:cNvPr>
          <p:cNvSpPr txBox="1"/>
          <p:nvPr/>
        </p:nvSpPr>
        <p:spPr>
          <a:xfrm>
            <a:off x="1448740" y="2060222"/>
            <a:ext cx="929451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C2C2C"/>
                </a:solidFill>
              </a:rPr>
              <a:t>Using SQL we query the dataset to calculate the average Payload Mass. The AVG clause calculates the average payload mass. The AS clause renames the value as AVG_PAYLOAD_MASS. The WHERE clause ensures that we are calculating the average mass of F9 v1.1 booster versions.</a:t>
            </a:r>
          </a:p>
        </p:txBody>
      </p:sp>
      <p:pic>
        <p:nvPicPr>
          <p:cNvPr id="6" name="Picture 6">
            <a:extLst>
              <a:ext uri="{FF2B5EF4-FFF2-40B4-BE49-F238E27FC236}">
                <a16:creationId xmlns:a16="http://schemas.microsoft.com/office/drawing/2014/main" id="{146EC3FC-D77E-6281-26BD-31BF20287E3B}"/>
              </a:ext>
            </a:extLst>
          </p:cNvPr>
          <p:cNvPicPr>
            <a:picLocks noChangeAspect="1"/>
          </p:cNvPicPr>
          <p:nvPr/>
        </p:nvPicPr>
        <p:blipFill>
          <a:blip r:embed="rId3"/>
          <a:stretch>
            <a:fillRect/>
          </a:stretch>
        </p:blipFill>
        <p:spPr>
          <a:xfrm>
            <a:off x="2043289" y="3500122"/>
            <a:ext cx="8096014" cy="469237"/>
          </a:xfrm>
          <a:prstGeom prst="rect">
            <a:avLst/>
          </a:prstGeom>
          <a:ln>
            <a:noFill/>
          </a:ln>
          <a:effectLst>
            <a:outerShdw blurRad="292100" dist="139700" dir="2700000" algn="tl" rotWithShape="0">
              <a:srgbClr val="333333">
                <a:alpha val="65000"/>
              </a:srgbClr>
            </a:outerShdw>
          </a:effectLst>
        </p:spPr>
      </p:pic>
      <p:pic>
        <p:nvPicPr>
          <p:cNvPr id="7" name="Picture 7" descr="A picture containing diagram&#10;&#10;Description automatically generated">
            <a:extLst>
              <a:ext uri="{FF2B5EF4-FFF2-40B4-BE49-F238E27FC236}">
                <a16:creationId xmlns:a16="http://schemas.microsoft.com/office/drawing/2014/main" id="{E50D35C3-7EAA-D3E8-0DCA-CC462A5003A3}"/>
              </a:ext>
            </a:extLst>
          </p:cNvPr>
          <p:cNvPicPr>
            <a:picLocks noChangeAspect="1"/>
          </p:cNvPicPr>
          <p:nvPr/>
        </p:nvPicPr>
        <p:blipFill>
          <a:blip r:embed="rId4"/>
          <a:stretch>
            <a:fillRect/>
          </a:stretch>
        </p:blipFill>
        <p:spPr>
          <a:xfrm>
            <a:off x="4724400" y="4466293"/>
            <a:ext cx="2743200" cy="10110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2FD0A02B-3815-CFC9-2F35-932F5F62FD2E}"/>
              </a:ext>
            </a:extLst>
          </p:cNvPr>
          <p:cNvSpPr txBox="1"/>
          <p:nvPr/>
        </p:nvSpPr>
        <p:spPr>
          <a:xfrm>
            <a:off x="1773295" y="2107258"/>
            <a:ext cx="865011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Using SQL we can determine the first successful landing date. We use the MIN function to retrieve the minimum date. The WHERE clause limits the MIN function to only successful landings.</a:t>
            </a:r>
          </a:p>
        </p:txBody>
      </p:sp>
      <p:pic>
        <p:nvPicPr>
          <p:cNvPr id="6" name="Picture 6">
            <a:extLst>
              <a:ext uri="{FF2B5EF4-FFF2-40B4-BE49-F238E27FC236}">
                <a16:creationId xmlns:a16="http://schemas.microsoft.com/office/drawing/2014/main" id="{63876289-1252-3F00-C2AE-C62C4BF867F1}"/>
              </a:ext>
            </a:extLst>
          </p:cNvPr>
          <p:cNvPicPr>
            <a:picLocks noChangeAspect="1"/>
          </p:cNvPicPr>
          <p:nvPr/>
        </p:nvPicPr>
        <p:blipFill>
          <a:blip r:embed="rId3"/>
          <a:stretch>
            <a:fillRect/>
          </a:stretch>
        </p:blipFill>
        <p:spPr>
          <a:xfrm>
            <a:off x="1977437" y="3428785"/>
            <a:ext cx="8237124" cy="414355"/>
          </a:xfrm>
          <a:prstGeom prst="rect">
            <a:avLst/>
          </a:prstGeom>
          <a:ln>
            <a:noFill/>
          </a:ln>
          <a:effectLst>
            <a:outerShdw blurRad="292100" dist="139700" dir="2700000" algn="tl" rotWithShape="0">
              <a:srgbClr val="333333">
                <a:alpha val="65000"/>
              </a:srgbClr>
            </a:outerShdw>
          </a:effectLst>
        </p:spPr>
      </p:pic>
      <p:pic>
        <p:nvPicPr>
          <p:cNvPr id="10" name="Picture 10" descr="Text&#10;&#10;Description automatically generated">
            <a:extLst>
              <a:ext uri="{FF2B5EF4-FFF2-40B4-BE49-F238E27FC236}">
                <a16:creationId xmlns:a16="http://schemas.microsoft.com/office/drawing/2014/main" id="{32B25633-D912-6E44-A708-D24967C5ECF4}"/>
              </a:ext>
            </a:extLst>
          </p:cNvPr>
          <p:cNvPicPr>
            <a:picLocks noChangeAspect="1"/>
          </p:cNvPicPr>
          <p:nvPr/>
        </p:nvPicPr>
        <p:blipFill>
          <a:blip r:embed="rId4"/>
          <a:stretch>
            <a:fillRect/>
          </a:stretch>
        </p:blipFill>
        <p:spPr>
          <a:xfrm>
            <a:off x="5366749" y="4392083"/>
            <a:ext cx="1552575" cy="95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21227B1-1586-4CEF-A0F1-E3C7FFBD4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 name="Picture 20" descr="Angled shot of pen on a graph">
            <a:extLst>
              <a:ext uri="{FF2B5EF4-FFF2-40B4-BE49-F238E27FC236}">
                <a16:creationId xmlns:a16="http://schemas.microsoft.com/office/drawing/2014/main" id="{4B6A1A36-7BE7-F109-B9E6-A53EFB1FACDA}"/>
              </a:ext>
            </a:extLst>
          </p:cNvPr>
          <p:cNvPicPr>
            <a:picLocks noChangeAspect="1"/>
          </p:cNvPicPr>
          <p:nvPr/>
        </p:nvPicPr>
        <p:blipFill rotWithShape="1">
          <a:blip r:embed="rId2">
            <a:duotone>
              <a:schemeClr val="bg2">
                <a:shade val="45000"/>
                <a:satMod val="135000"/>
              </a:schemeClr>
              <a:prstClr val="white"/>
            </a:duotone>
            <a:alphaModFix amt="65000"/>
          </a:blip>
          <a:srcRect t="8600" b="7131"/>
          <a:stretch/>
        </p:blipFill>
        <p:spPr>
          <a:xfrm>
            <a:off x="20" y="10"/>
            <a:ext cx="12191979" cy="6857989"/>
          </a:xfrm>
          <a:prstGeom prst="rect">
            <a:avLst/>
          </a:prstGeom>
        </p:spPr>
      </p:pic>
      <p:sp>
        <p:nvSpPr>
          <p:cNvPr id="34" name="Rectangle 33">
            <a:extLst>
              <a:ext uri="{FF2B5EF4-FFF2-40B4-BE49-F238E27FC236}">
                <a16:creationId xmlns:a16="http://schemas.microsoft.com/office/drawing/2014/main" id="{FE409147-9C8A-4E37-878B-8EA26E282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65759" y="2194560"/>
            <a:ext cx="11471565" cy="17393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spcAft>
                <a:spcPts val="600"/>
              </a:spcAft>
            </a:pPr>
            <a:r>
              <a:rPr lang="en-US" sz="6000" cap="all" spc="150">
                <a:solidFill>
                  <a:schemeClr val="bg2"/>
                </a:solidFill>
                <a:latin typeface="+mj-lt"/>
                <a:ea typeface="+mj-ea"/>
                <a:cs typeface="+mj-cs"/>
              </a:rPr>
              <a:t>Executive Summary</a:t>
            </a:r>
          </a:p>
        </p:txBody>
      </p:sp>
      <p:sp>
        <p:nvSpPr>
          <p:cNvPr id="2" name="TextBox 1">
            <a:extLst>
              <a:ext uri="{FF2B5EF4-FFF2-40B4-BE49-F238E27FC236}">
                <a16:creationId xmlns:a16="http://schemas.microsoft.com/office/drawing/2014/main" id="{96858DAA-0C24-B94B-7E13-E4A20678B2EE}"/>
              </a:ext>
            </a:extLst>
          </p:cNvPr>
          <p:cNvSpPr txBox="1"/>
          <p:nvPr/>
        </p:nvSpPr>
        <p:spPr>
          <a:xfrm>
            <a:off x="122535" y="4024472"/>
            <a:ext cx="5983112" cy="26611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gn="ctr">
              <a:lnSpc>
                <a:spcPct val="90000"/>
              </a:lnSpc>
              <a:spcBef>
                <a:spcPts val="1200"/>
              </a:spcBef>
              <a:spcAft>
                <a:spcPts val="200"/>
              </a:spcAft>
              <a:buClr>
                <a:schemeClr val="tx1"/>
              </a:buClr>
            </a:pPr>
            <a:r>
              <a:rPr lang="en-US" sz="2000" b="1" u="sng">
                <a:solidFill>
                  <a:schemeClr val="bg1"/>
                </a:solidFill>
              </a:rPr>
              <a:t>Summary of Methodologies</a:t>
            </a:r>
          </a:p>
          <a:p>
            <a:pPr marL="342900" indent="-342900" algn="ctr">
              <a:lnSpc>
                <a:spcPct val="90000"/>
              </a:lnSpc>
              <a:spcBef>
                <a:spcPts val="1200"/>
              </a:spcBef>
              <a:spcAft>
                <a:spcPts val="200"/>
              </a:spcAft>
              <a:buFont typeface="Arial"/>
              <a:buChar char="•"/>
            </a:pPr>
            <a:r>
              <a:rPr lang="en-US" sz="2000">
                <a:solidFill>
                  <a:schemeClr val="bg1"/>
                </a:solidFill>
              </a:rPr>
              <a:t>Data collection via web scraping and Rest API queries</a:t>
            </a:r>
          </a:p>
          <a:p>
            <a:pPr marL="342900" indent="-342900" algn="ctr">
              <a:lnSpc>
                <a:spcPct val="90000"/>
              </a:lnSpc>
              <a:spcBef>
                <a:spcPts val="1200"/>
              </a:spcBef>
              <a:spcAft>
                <a:spcPts val="200"/>
              </a:spcAft>
              <a:buFont typeface="Arial"/>
              <a:buChar char="•"/>
            </a:pPr>
            <a:r>
              <a:rPr lang="en-US" sz="2000">
                <a:solidFill>
                  <a:schemeClr val="bg1"/>
                </a:solidFill>
              </a:rPr>
              <a:t>Data wrangling to classify launches by success.</a:t>
            </a:r>
          </a:p>
          <a:p>
            <a:pPr marL="342900" indent="-342900" algn="ctr">
              <a:lnSpc>
                <a:spcPct val="90000"/>
              </a:lnSpc>
              <a:spcBef>
                <a:spcPts val="1200"/>
              </a:spcBef>
              <a:spcAft>
                <a:spcPts val="200"/>
              </a:spcAft>
              <a:buFont typeface="Arial"/>
              <a:buChar char="•"/>
            </a:pPr>
            <a:r>
              <a:rPr lang="en-US" sz="2000">
                <a:solidFill>
                  <a:schemeClr val="bg1"/>
                </a:solidFill>
              </a:rPr>
              <a:t>Exploratory Data Analysis with SQL</a:t>
            </a:r>
          </a:p>
          <a:p>
            <a:pPr marL="342900" indent="-342900" algn="ctr">
              <a:lnSpc>
                <a:spcPct val="90000"/>
              </a:lnSpc>
              <a:spcBef>
                <a:spcPts val="1200"/>
              </a:spcBef>
              <a:spcAft>
                <a:spcPts val="200"/>
              </a:spcAft>
              <a:buFont typeface="Arial"/>
              <a:buChar char="•"/>
            </a:pPr>
            <a:r>
              <a:rPr lang="en-US" sz="2000">
                <a:solidFill>
                  <a:schemeClr val="bg1"/>
                </a:solidFill>
              </a:rPr>
              <a:t>Data Visualization with python packages, and interactive maps with Folium</a:t>
            </a:r>
          </a:p>
          <a:p>
            <a:pPr marL="342900" indent="-342900" algn="ctr">
              <a:lnSpc>
                <a:spcPct val="90000"/>
              </a:lnSpc>
              <a:spcBef>
                <a:spcPts val="1200"/>
              </a:spcBef>
              <a:spcAft>
                <a:spcPts val="200"/>
              </a:spcAft>
              <a:buFont typeface="Arial"/>
              <a:buChar char="•"/>
            </a:pPr>
            <a:r>
              <a:rPr lang="en-US">
                <a:solidFill>
                  <a:schemeClr val="bg1"/>
                </a:solidFill>
              </a:rPr>
              <a:t>Predictive analysis for classification of rocket landing success</a:t>
            </a:r>
          </a:p>
          <a:p>
            <a:pPr marL="342900" indent="-342900" algn="ctr">
              <a:lnSpc>
                <a:spcPct val="90000"/>
              </a:lnSpc>
              <a:spcBef>
                <a:spcPts val="1200"/>
              </a:spcBef>
              <a:spcAft>
                <a:spcPts val="200"/>
              </a:spcAft>
              <a:buFont typeface="Arial"/>
              <a:buChar char="•"/>
            </a:pPr>
            <a:endParaRPr lang="en-US" sz="200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a:spcAft>
                <a:spcPts val="600"/>
              </a:spcAft>
            </a:pPr>
            <a:fld id="{5075537C-CA84-1446-933C-8E9D027F9201}" type="slidenum">
              <a:rPr lang="en-US" smtClean="0"/>
              <a:pPr>
                <a:spcAft>
                  <a:spcPts val="600"/>
                </a:spcAft>
              </a:pPr>
              <a:t>3</a:t>
            </a:fld>
            <a:endParaRPr lang="en-US"/>
          </a:p>
        </p:txBody>
      </p:sp>
      <p:sp>
        <p:nvSpPr>
          <p:cNvPr id="3" name="TextBox 2">
            <a:extLst>
              <a:ext uri="{FF2B5EF4-FFF2-40B4-BE49-F238E27FC236}">
                <a16:creationId xmlns:a16="http://schemas.microsoft.com/office/drawing/2014/main" id="{96BAE38D-8953-EA77-8FB6-3414A1592684}"/>
              </a:ext>
            </a:extLst>
          </p:cNvPr>
          <p:cNvSpPr txBox="1"/>
          <p:nvPr/>
        </p:nvSpPr>
        <p:spPr>
          <a:xfrm>
            <a:off x="6406445" y="4026370"/>
            <a:ext cx="5573888"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900" b="1" u="sng">
                <a:solidFill>
                  <a:schemeClr val="bg1"/>
                </a:solidFill>
              </a:rPr>
              <a:t>Summary of all Results:</a:t>
            </a:r>
          </a:p>
          <a:p>
            <a:pPr marL="285750" indent="-285750" algn="ctr">
              <a:buFont typeface="Arial"/>
              <a:buChar char="•"/>
            </a:pPr>
            <a:r>
              <a:rPr lang="en-US" sz="1900">
                <a:solidFill>
                  <a:schemeClr val="bg1"/>
                </a:solidFill>
              </a:rPr>
              <a:t>Exploratory data analysis results</a:t>
            </a:r>
            <a:endParaRPr lang="en-US" sz="1900" u="sng">
              <a:solidFill>
                <a:schemeClr val="bg1"/>
              </a:solidFill>
            </a:endParaRPr>
          </a:p>
          <a:p>
            <a:pPr marL="285750" indent="-285750" algn="ctr">
              <a:buFont typeface="Arial"/>
              <a:buChar char="•"/>
            </a:pPr>
            <a:r>
              <a:rPr lang="en-US" sz="1900">
                <a:solidFill>
                  <a:schemeClr val="bg1"/>
                </a:solidFill>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6" name="Picture 6" descr="Table&#10;&#10;Description automatically generated">
            <a:extLst>
              <a:ext uri="{FF2B5EF4-FFF2-40B4-BE49-F238E27FC236}">
                <a16:creationId xmlns:a16="http://schemas.microsoft.com/office/drawing/2014/main" id="{FA140159-F7DB-5532-D1F1-7A4F674B34A3}"/>
              </a:ext>
            </a:extLst>
          </p:cNvPr>
          <p:cNvPicPr>
            <a:picLocks noChangeAspect="1"/>
          </p:cNvPicPr>
          <p:nvPr/>
        </p:nvPicPr>
        <p:blipFill>
          <a:blip r:embed="rId3"/>
          <a:stretch>
            <a:fillRect/>
          </a:stretch>
        </p:blipFill>
        <p:spPr>
          <a:xfrm>
            <a:off x="5222463" y="4339579"/>
            <a:ext cx="1615370" cy="2035881"/>
          </a:xfrm>
          <a:prstGeom prst="rect">
            <a:avLst/>
          </a:prstGeom>
          <a:ln>
            <a:noFill/>
          </a:ln>
          <a:effectLst>
            <a:outerShdw blurRad="292100" dist="139700" dir="2700000" algn="tl" rotWithShape="0">
              <a:srgbClr val="333333">
                <a:alpha val="65000"/>
              </a:srgbClr>
            </a:outerShdw>
          </a:effectLst>
        </p:spPr>
      </p:pic>
      <p:pic>
        <p:nvPicPr>
          <p:cNvPr id="7" name="Picture 8" descr="Text&#10;&#10;Description automatically generated">
            <a:extLst>
              <a:ext uri="{FF2B5EF4-FFF2-40B4-BE49-F238E27FC236}">
                <a16:creationId xmlns:a16="http://schemas.microsoft.com/office/drawing/2014/main" id="{53E00DE4-ED83-C4E1-BA73-3AA14B3B6171}"/>
              </a:ext>
            </a:extLst>
          </p:cNvPr>
          <p:cNvPicPr>
            <a:picLocks noChangeAspect="1"/>
          </p:cNvPicPr>
          <p:nvPr/>
        </p:nvPicPr>
        <p:blipFill>
          <a:blip r:embed="rId4"/>
          <a:stretch>
            <a:fillRect/>
          </a:stretch>
        </p:blipFill>
        <p:spPr>
          <a:xfrm>
            <a:off x="1601142" y="3248585"/>
            <a:ext cx="8989717" cy="70890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806D042-06B0-A909-67F5-900234266CBC}"/>
              </a:ext>
            </a:extLst>
          </p:cNvPr>
          <p:cNvSpPr txBox="1"/>
          <p:nvPr/>
        </p:nvSpPr>
        <p:spPr>
          <a:xfrm>
            <a:off x="2079037" y="2206037"/>
            <a:ext cx="80339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In the following SQL query, the WHERE clause restricts the results to only successful mission outcomes, and payload masses between 4,000 and 6,000 kg. </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a:extLst>
              <a:ext uri="{FF2B5EF4-FFF2-40B4-BE49-F238E27FC236}">
                <a16:creationId xmlns:a16="http://schemas.microsoft.com/office/drawing/2014/main" id="{FB72384A-2612-5F89-35CC-5DABD609F671}"/>
              </a:ext>
            </a:extLst>
          </p:cNvPr>
          <p:cNvPicPr>
            <a:picLocks noChangeAspect="1"/>
          </p:cNvPicPr>
          <p:nvPr/>
        </p:nvPicPr>
        <p:blipFill>
          <a:blip r:embed="rId3"/>
          <a:stretch>
            <a:fillRect/>
          </a:stretch>
        </p:blipFill>
        <p:spPr>
          <a:xfrm>
            <a:off x="2391363" y="3055774"/>
            <a:ext cx="7409273" cy="379564"/>
          </a:xfrm>
          <a:prstGeom prst="rect">
            <a:avLst/>
          </a:prstGeom>
          <a:ln>
            <a:noFill/>
          </a:ln>
          <a:effectLst>
            <a:outerShdw blurRad="292100" dist="139700" dir="2700000" algn="tl" rotWithShape="0">
              <a:srgbClr val="333333">
                <a:alpha val="65000"/>
              </a:srgbClr>
            </a:outerShdw>
          </a:effectLst>
        </p:spPr>
      </p:pic>
      <p:pic>
        <p:nvPicPr>
          <p:cNvPr id="6" name="Picture 6" descr="Table&#10;&#10;Description automatically generated">
            <a:extLst>
              <a:ext uri="{FF2B5EF4-FFF2-40B4-BE49-F238E27FC236}">
                <a16:creationId xmlns:a16="http://schemas.microsoft.com/office/drawing/2014/main" id="{A61D636B-2603-3511-04BB-D84F95ADF627}"/>
              </a:ext>
            </a:extLst>
          </p:cNvPr>
          <p:cNvPicPr>
            <a:picLocks noChangeAspect="1"/>
          </p:cNvPicPr>
          <p:nvPr/>
        </p:nvPicPr>
        <p:blipFill>
          <a:blip r:embed="rId4"/>
          <a:stretch>
            <a:fillRect/>
          </a:stretch>
        </p:blipFill>
        <p:spPr>
          <a:xfrm>
            <a:off x="4141141" y="4058241"/>
            <a:ext cx="3909718" cy="150729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404C63DD-516F-961F-D37B-B13410E1E59D}"/>
              </a:ext>
            </a:extLst>
          </p:cNvPr>
          <p:cNvSpPr txBox="1"/>
          <p:nvPr/>
        </p:nvSpPr>
        <p:spPr>
          <a:xfrm>
            <a:off x="1142999" y="1825036"/>
            <a:ext cx="99059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We use SQL to query the data to find the total number of successful and failed mission outcomes. The COUNT function is used to count the total number of outcomes, and the GROUP BY clause is used to group these results by the type of outcome.</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93BC9F68-F95D-F34C-7638-AA9612F0B482}"/>
              </a:ext>
            </a:extLst>
          </p:cNvPr>
          <p:cNvPicPr>
            <a:picLocks noChangeAspect="1"/>
          </p:cNvPicPr>
          <p:nvPr/>
        </p:nvPicPr>
        <p:blipFill>
          <a:blip r:embed="rId3"/>
          <a:stretch>
            <a:fillRect/>
          </a:stretch>
        </p:blipFill>
        <p:spPr>
          <a:xfrm>
            <a:off x="1149586" y="3176944"/>
            <a:ext cx="9883421" cy="513518"/>
          </a:xfrm>
          <a:prstGeom prst="rect">
            <a:avLst/>
          </a:prstGeom>
          <a:ln>
            <a:noFill/>
          </a:ln>
          <a:effectLst>
            <a:outerShdw blurRad="292100" dist="139700" dir="2700000" algn="tl" rotWithShape="0">
              <a:srgbClr val="333333">
                <a:alpha val="65000"/>
              </a:srgbClr>
            </a:outerShdw>
          </a:effectLst>
        </p:spPr>
      </p:pic>
      <p:pic>
        <p:nvPicPr>
          <p:cNvPr id="6" name="Picture 6">
            <a:extLst>
              <a:ext uri="{FF2B5EF4-FFF2-40B4-BE49-F238E27FC236}">
                <a16:creationId xmlns:a16="http://schemas.microsoft.com/office/drawing/2014/main" id="{70A71FFD-167A-AA92-7E66-9CC8004FBC5E}"/>
              </a:ext>
            </a:extLst>
          </p:cNvPr>
          <p:cNvPicPr>
            <a:picLocks noChangeAspect="1"/>
          </p:cNvPicPr>
          <p:nvPr/>
        </p:nvPicPr>
        <p:blipFill>
          <a:blip r:embed="rId4"/>
          <a:stretch>
            <a:fillRect/>
          </a:stretch>
        </p:blipFill>
        <p:spPr>
          <a:xfrm>
            <a:off x="5326473" y="4057975"/>
            <a:ext cx="1514475" cy="235267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5891F6D-62C8-0A9E-9564-119C98B8F113}"/>
              </a:ext>
            </a:extLst>
          </p:cNvPr>
          <p:cNvSpPr txBox="1"/>
          <p:nvPr/>
        </p:nvSpPr>
        <p:spPr>
          <a:xfrm>
            <a:off x="1890888" y="2060221"/>
            <a:ext cx="873477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Here we use SQL to query the dataset to show boosters that carried the maximum payload. We use the MAX function to select the max payload mass value. We return the booster version associated with this value using the WHERE clause. </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a:extLst>
              <a:ext uri="{FF2B5EF4-FFF2-40B4-BE49-F238E27FC236}">
                <a16:creationId xmlns:a16="http://schemas.microsoft.com/office/drawing/2014/main" id="{8DE846AA-173F-4DEA-7EE3-C8D2899B4536}"/>
              </a:ext>
            </a:extLst>
          </p:cNvPr>
          <p:cNvPicPr>
            <a:picLocks noChangeAspect="1"/>
          </p:cNvPicPr>
          <p:nvPr/>
        </p:nvPicPr>
        <p:blipFill rotWithShape="1">
          <a:blip r:embed="rId3"/>
          <a:srcRect r="45856" b="-3929"/>
          <a:stretch/>
        </p:blipFill>
        <p:spPr>
          <a:xfrm>
            <a:off x="2137363" y="3014968"/>
            <a:ext cx="7782988" cy="464340"/>
          </a:xfrm>
          <a:prstGeom prst="rect">
            <a:avLst/>
          </a:prstGeom>
          <a:ln>
            <a:noFill/>
          </a:ln>
          <a:effectLst>
            <a:outerShdw blurRad="292100" dist="139700" dir="2700000" algn="tl" rotWithShape="0">
              <a:srgbClr val="333333">
                <a:alpha val="65000"/>
              </a:srgbClr>
            </a:outerShdw>
          </a:effectLst>
        </p:spPr>
      </p:pic>
      <p:pic>
        <p:nvPicPr>
          <p:cNvPr id="6" name="Picture 6" descr="Graphical user interface, text&#10;&#10;Description automatically generated">
            <a:extLst>
              <a:ext uri="{FF2B5EF4-FFF2-40B4-BE49-F238E27FC236}">
                <a16:creationId xmlns:a16="http://schemas.microsoft.com/office/drawing/2014/main" id="{E3BA124F-0553-C41F-312A-D500F2C41919}"/>
              </a:ext>
            </a:extLst>
          </p:cNvPr>
          <p:cNvPicPr>
            <a:picLocks noChangeAspect="1"/>
          </p:cNvPicPr>
          <p:nvPr/>
        </p:nvPicPr>
        <p:blipFill>
          <a:blip r:embed="rId4"/>
          <a:stretch>
            <a:fillRect/>
          </a:stretch>
        </p:blipFill>
        <p:spPr>
          <a:xfrm>
            <a:off x="3774252" y="4504123"/>
            <a:ext cx="4643496" cy="100123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E133612-38FD-C3B3-3B52-467EAFD6B588}"/>
              </a:ext>
            </a:extLst>
          </p:cNvPr>
          <p:cNvSpPr txBox="1"/>
          <p:nvPr/>
        </p:nvSpPr>
        <p:spPr>
          <a:xfrm>
            <a:off x="1269999" y="2032000"/>
            <a:ext cx="9651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Using SQL magic, we query the dataset to show the failed landings that occurred in 2015. We use the WHERE clause to restrict the dates selected to only failed landing outcomes within the year 2015.</a:t>
            </a:r>
          </a:p>
        </p:txBody>
      </p:sp>
      <p:pic>
        <p:nvPicPr>
          <p:cNvPr id="8" name="Picture 8">
            <a:extLst>
              <a:ext uri="{FF2B5EF4-FFF2-40B4-BE49-F238E27FC236}">
                <a16:creationId xmlns:a16="http://schemas.microsoft.com/office/drawing/2014/main" id="{1C4FD2F1-1446-1D05-9B6B-7603939AF242}"/>
              </a:ext>
            </a:extLst>
          </p:cNvPr>
          <p:cNvPicPr>
            <a:picLocks noChangeAspect="1"/>
          </p:cNvPicPr>
          <p:nvPr/>
        </p:nvPicPr>
        <p:blipFill>
          <a:blip r:embed="rId5"/>
          <a:stretch>
            <a:fillRect/>
          </a:stretch>
        </p:blipFill>
        <p:spPr>
          <a:xfrm>
            <a:off x="3313289" y="3739411"/>
            <a:ext cx="5565422" cy="3293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C65F6D4A-C533-8B40-DE9C-413B56828A56}"/>
              </a:ext>
            </a:extLst>
          </p:cNvPr>
          <p:cNvPicPr>
            <a:picLocks noChangeAspect="1"/>
          </p:cNvPicPr>
          <p:nvPr/>
        </p:nvPicPr>
        <p:blipFill>
          <a:blip r:embed="rId3"/>
          <a:stretch>
            <a:fillRect/>
          </a:stretch>
        </p:blipFill>
        <p:spPr>
          <a:xfrm>
            <a:off x="2654770" y="2851164"/>
            <a:ext cx="6873051" cy="309006"/>
          </a:xfrm>
          <a:prstGeom prst="rect">
            <a:avLst/>
          </a:prstGeom>
          <a:ln>
            <a:noFill/>
          </a:ln>
          <a:effectLst>
            <a:outerShdw blurRad="292100" dist="139700" dir="2700000" algn="tl" rotWithShape="0">
              <a:srgbClr val="333333">
                <a:alpha val="65000"/>
              </a:srgbClr>
            </a:outerShdw>
          </a:effectLst>
        </p:spPr>
      </p:pic>
      <p:pic>
        <p:nvPicPr>
          <p:cNvPr id="6" name="Picture 6">
            <a:extLst>
              <a:ext uri="{FF2B5EF4-FFF2-40B4-BE49-F238E27FC236}">
                <a16:creationId xmlns:a16="http://schemas.microsoft.com/office/drawing/2014/main" id="{1C35EB37-A946-1186-D499-F17A5F6F1B88}"/>
              </a:ext>
            </a:extLst>
          </p:cNvPr>
          <p:cNvPicPr>
            <a:picLocks noChangeAspect="1"/>
          </p:cNvPicPr>
          <p:nvPr/>
        </p:nvPicPr>
        <p:blipFill>
          <a:blip r:embed="rId4"/>
          <a:stretch>
            <a:fillRect/>
          </a:stretch>
        </p:blipFill>
        <p:spPr>
          <a:xfrm>
            <a:off x="2654770" y="3432596"/>
            <a:ext cx="6873051" cy="303252"/>
          </a:xfrm>
          <a:prstGeom prst="rect">
            <a:avLst/>
          </a:prstGeom>
          <a:ln>
            <a:noFill/>
          </a:ln>
          <a:effectLst>
            <a:outerShdw blurRad="292100" dist="139700" dir="2700000" algn="tl" rotWithShape="0">
              <a:srgbClr val="333333">
                <a:alpha val="65000"/>
              </a:srgbClr>
            </a:outerShdw>
          </a:effectLst>
        </p:spPr>
      </p:pic>
      <p:pic>
        <p:nvPicPr>
          <p:cNvPr id="5" name="Picture 6" descr="Graphical user interface, text, application, chat or text message&#10;&#10;Description automatically generated">
            <a:extLst>
              <a:ext uri="{FF2B5EF4-FFF2-40B4-BE49-F238E27FC236}">
                <a16:creationId xmlns:a16="http://schemas.microsoft.com/office/drawing/2014/main" id="{96CB37D7-D8BB-8FA6-5D2E-65F902E3B88E}"/>
              </a:ext>
            </a:extLst>
          </p:cNvPr>
          <p:cNvPicPr>
            <a:picLocks noChangeAspect="1"/>
          </p:cNvPicPr>
          <p:nvPr/>
        </p:nvPicPr>
        <p:blipFill>
          <a:blip r:embed="rId5"/>
          <a:stretch>
            <a:fillRect/>
          </a:stretch>
        </p:blipFill>
        <p:spPr>
          <a:xfrm>
            <a:off x="5046368" y="4099630"/>
            <a:ext cx="2089856" cy="227118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0EDD41B-9735-51A8-A3F4-4065264E630B}"/>
              </a:ext>
            </a:extLst>
          </p:cNvPr>
          <p:cNvSpPr txBox="1"/>
          <p:nvPr/>
        </p:nvSpPr>
        <p:spPr>
          <a:xfrm>
            <a:off x="762000" y="1712148"/>
            <a:ext cx="10667999" cy="946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We use SQL we can rank the landing outcomes between the desired dates. We use the COUNT function to obtain a count of landing outcomes. The WHERE clause limits the landing outcomes we retrieve to a specific window of time. Finally, we use GROUP BY clause to group the landings by type.</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C4D9C4F3-3A51-4F45-8A5D-AAD196BF7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FBB6D891-250C-7EC6-826F-C59A1822C8C0}"/>
              </a:ext>
            </a:extLst>
          </p:cNvPr>
          <p:cNvSpPr txBox="1"/>
          <p:nvPr/>
        </p:nvSpPr>
        <p:spPr>
          <a:xfrm>
            <a:off x="634277" y="284176"/>
            <a:ext cx="3670874" cy="15087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85000"/>
              </a:lnSpc>
              <a:spcBef>
                <a:spcPct val="0"/>
              </a:spcBef>
              <a:spcAft>
                <a:spcPts val="600"/>
              </a:spcAft>
            </a:pPr>
            <a:r>
              <a:rPr lang="en-US" sz="3400" cap="all">
                <a:solidFill>
                  <a:schemeClr val="bg2"/>
                </a:solidFill>
                <a:latin typeface="+mj-lt"/>
                <a:ea typeface="+mj-ea"/>
                <a:cs typeface="+mj-cs"/>
              </a:rPr>
              <a:t>Global Map of SpaceX Launch Sites</a:t>
            </a:r>
          </a:p>
        </p:txBody>
      </p:sp>
      <p:sp>
        <p:nvSpPr>
          <p:cNvPr id="8" name="TextBox 7">
            <a:extLst>
              <a:ext uri="{FF2B5EF4-FFF2-40B4-BE49-F238E27FC236}">
                <a16:creationId xmlns:a16="http://schemas.microsoft.com/office/drawing/2014/main" id="{189E720E-DE6E-1416-57B3-C041D937BAC8}"/>
              </a:ext>
            </a:extLst>
          </p:cNvPr>
          <p:cNvSpPr txBox="1"/>
          <p:nvPr/>
        </p:nvSpPr>
        <p:spPr>
          <a:xfrm>
            <a:off x="634277" y="2011680"/>
            <a:ext cx="3676678" cy="420624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a:lnSpc>
                <a:spcPct val="90000"/>
              </a:lnSpc>
              <a:spcAft>
                <a:spcPts val="600"/>
              </a:spcAft>
              <a:buClr>
                <a:schemeClr val="tx1"/>
              </a:buClr>
              <a:buFont typeface="Wingdings" pitchFamily="2" charset="2"/>
              <a:buChar char=""/>
            </a:pPr>
            <a:r>
              <a:rPr lang="en-US"/>
              <a:t>SpaceX has launch sites exclusively in the United States. There is one site located on the west coast in California, and three sites on the east coast in Florida.</a:t>
            </a:r>
          </a:p>
        </p:txBody>
      </p:sp>
      <p:sp>
        <p:nvSpPr>
          <p:cNvPr id="55" name="Rectangle 54">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4" descr="Map&#10;&#10;Description automatically generated">
            <a:extLst>
              <a:ext uri="{FF2B5EF4-FFF2-40B4-BE49-F238E27FC236}">
                <a16:creationId xmlns:a16="http://schemas.microsoft.com/office/drawing/2014/main" id="{DC3A4C27-B1B7-75EF-661B-4D9D27AD1944}"/>
              </a:ext>
            </a:extLst>
          </p:cNvPr>
          <p:cNvPicPr>
            <a:picLocks noChangeAspect="1"/>
          </p:cNvPicPr>
          <p:nvPr/>
        </p:nvPicPr>
        <p:blipFill rotWithShape="1">
          <a:blip r:embed="rId2"/>
          <a:srcRect l="14530" r="20333"/>
          <a:stretch/>
        </p:blipFill>
        <p:spPr>
          <a:xfrm>
            <a:off x="6098110" y="598634"/>
            <a:ext cx="6283602" cy="561928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a:spcAft>
                <a:spcPts val="600"/>
              </a:spcAft>
            </a:pPr>
            <a:fld id="{5075537C-CA84-1446-933C-8E9D027F9201}" type="slidenum">
              <a:rPr lang="en-US">
                <a:solidFill>
                  <a:schemeClr val="bg2"/>
                </a:solidFill>
              </a:rPr>
              <a:pPr>
                <a:spcAft>
                  <a:spcPts val="600"/>
                </a:spcAft>
              </a:pPr>
              <a:t>36</a:t>
            </a:fld>
            <a:endParaRPr lang="en-US">
              <a:solidFill>
                <a:schemeClr val="bg2"/>
              </a:solidFill>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6875A510-99DD-46D8-AE1A-CB86DEDF7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AA1A2FB-1746-EDB6-33F4-9EC7213D1206}"/>
              </a:ext>
            </a:extLst>
          </p:cNvPr>
          <p:cNvSpPr txBox="1"/>
          <p:nvPr/>
        </p:nvSpPr>
        <p:spPr>
          <a:xfrm>
            <a:off x="4877214" y="2059366"/>
            <a:ext cx="6905666" cy="17393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80000"/>
              </a:lnSpc>
              <a:spcBef>
                <a:spcPct val="0"/>
              </a:spcBef>
              <a:spcAft>
                <a:spcPts val="600"/>
              </a:spcAft>
            </a:pPr>
            <a:r>
              <a:rPr lang="en-US" sz="3200" cap="all" spc="150" dirty="0">
                <a:solidFill>
                  <a:schemeClr val="bg1"/>
                </a:solidFill>
                <a:latin typeface="+mj-lt"/>
                <a:ea typeface="+mj-ea"/>
                <a:cs typeface="+mj-cs"/>
              </a:rPr>
              <a:t>SpaceX California launch site</a:t>
            </a:r>
            <a:endParaRPr lang="en-US" sz="3200" cap="all" spc="150" dirty="0">
              <a:solidFill>
                <a:schemeClr val="bg1"/>
              </a:solidFill>
              <a:ea typeface="+mj-ea"/>
              <a:cs typeface="+mj-cs"/>
            </a:endParaRPr>
          </a:p>
        </p:txBody>
      </p:sp>
      <p:sp>
        <p:nvSpPr>
          <p:cNvPr id="19" name="Rectangle 11">
            <a:extLst>
              <a:ext uri="{FF2B5EF4-FFF2-40B4-BE49-F238E27FC236}">
                <a16:creationId xmlns:a16="http://schemas.microsoft.com/office/drawing/2014/main" id="{74226975-91D6-447A-B72E-60558E3B64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0994"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4" name="Picture 4" descr="Map&#10;&#10;Description automatically generated">
            <a:extLst>
              <a:ext uri="{FF2B5EF4-FFF2-40B4-BE49-F238E27FC236}">
                <a16:creationId xmlns:a16="http://schemas.microsoft.com/office/drawing/2014/main" id="{4895ED68-F118-89FB-F1E7-AD4C2386A6AF}"/>
              </a:ext>
            </a:extLst>
          </p:cNvPr>
          <p:cNvPicPr>
            <a:picLocks noChangeAspect="1"/>
          </p:cNvPicPr>
          <p:nvPr/>
        </p:nvPicPr>
        <p:blipFill rotWithShape="1">
          <a:blip r:embed="rId2"/>
          <a:srcRect r="4" b="11670"/>
          <a:stretch/>
        </p:blipFill>
        <p:spPr>
          <a:xfrm>
            <a:off x="511373" y="3671219"/>
            <a:ext cx="3374654" cy="2749933"/>
          </a:xfrm>
          <a:prstGeom prst="rect">
            <a:avLst/>
          </a:prstGeom>
        </p:spPr>
      </p:pic>
      <p:pic>
        <p:nvPicPr>
          <p:cNvPr id="3" name="Picture 3" descr="Map&#10;&#10;Description automatically generated">
            <a:extLst>
              <a:ext uri="{FF2B5EF4-FFF2-40B4-BE49-F238E27FC236}">
                <a16:creationId xmlns:a16="http://schemas.microsoft.com/office/drawing/2014/main" id="{05FDD807-4292-7BBF-7E15-5958183F991A}"/>
              </a:ext>
            </a:extLst>
          </p:cNvPr>
          <p:cNvPicPr>
            <a:picLocks noChangeAspect="1"/>
          </p:cNvPicPr>
          <p:nvPr/>
        </p:nvPicPr>
        <p:blipFill rotWithShape="1">
          <a:blip r:embed="rId3"/>
          <a:srcRect t="20321" r="3" b="5221"/>
          <a:stretch/>
        </p:blipFill>
        <p:spPr>
          <a:xfrm>
            <a:off x="561849" y="468660"/>
            <a:ext cx="3385630" cy="2762674"/>
          </a:xfrm>
          <a:prstGeom prst="rect">
            <a:avLst/>
          </a:prstGeom>
        </p:spPr>
      </p:pic>
      <p:sp>
        <p:nvSpPr>
          <p:cNvPr id="5" name="TextBox 4">
            <a:extLst>
              <a:ext uri="{FF2B5EF4-FFF2-40B4-BE49-F238E27FC236}">
                <a16:creationId xmlns:a16="http://schemas.microsoft.com/office/drawing/2014/main" id="{66BBE87E-0422-6D4D-F95A-FC41951DB787}"/>
              </a:ext>
            </a:extLst>
          </p:cNvPr>
          <p:cNvSpPr txBox="1"/>
          <p:nvPr/>
        </p:nvSpPr>
        <p:spPr>
          <a:xfrm>
            <a:off x="5075902" y="4387645"/>
            <a:ext cx="655688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SpaceX has one launch site on the coast of Santa Maria, California. Our cluster marker indicates that there have been 1o launches at this site.</a:t>
            </a:r>
          </a:p>
          <a:p>
            <a:endParaRPr lang="en-US" dirty="0"/>
          </a:p>
          <a:p>
            <a:r>
              <a:rPr lang="en-US" dirty="0"/>
              <a:t>When we zoom in, we can see that 4 launches landed successfully, and 6 launches had unsuccessful landings.</a:t>
            </a:r>
          </a:p>
        </p:txBody>
      </p:sp>
    </p:spTree>
    <p:extLst>
      <p:ext uri="{BB962C8B-B14F-4D97-AF65-F5344CB8AC3E}">
        <p14:creationId xmlns:p14="http://schemas.microsoft.com/office/powerpoint/2010/main" val="2560428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8" name="Rectangle 47">
            <a:extLst>
              <a:ext uri="{FF2B5EF4-FFF2-40B4-BE49-F238E27FC236}">
                <a16:creationId xmlns:a16="http://schemas.microsoft.com/office/drawing/2014/main" id="{9B048A9D-7810-4E83-9167-7E739CC84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49">
            <a:extLst>
              <a:ext uri="{FF2B5EF4-FFF2-40B4-BE49-F238E27FC236}">
                <a16:creationId xmlns:a16="http://schemas.microsoft.com/office/drawing/2014/main" id="{EA8EAC27-974F-44E0-AF72-BE14F51C1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useBgFill="1">
        <p:nvSpPr>
          <p:cNvPr id="60" name="Rectangle 51">
            <a:extLst>
              <a:ext uri="{FF2B5EF4-FFF2-40B4-BE49-F238E27FC236}">
                <a16:creationId xmlns:a16="http://schemas.microsoft.com/office/drawing/2014/main" id="{7FA5C733-08F5-493C-A51C-C44D4D2F2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612" y="-1"/>
            <a:ext cx="4658388" cy="2062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8" descr="A picture containing engineering drawing&#10;&#10;Description automatically generated">
            <a:extLst>
              <a:ext uri="{FF2B5EF4-FFF2-40B4-BE49-F238E27FC236}">
                <a16:creationId xmlns:a16="http://schemas.microsoft.com/office/drawing/2014/main" id="{B11C04B5-B108-DBEA-935C-85E3D73B1378}"/>
              </a:ext>
            </a:extLst>
          </p:cNvPr>
          <p:cNvPicPr>
            <a:picLocks noChangeAspect="1"/>
          </p:cNvPicPr>
          <p:nvPr/>
        </p:nvPicPr>
        <p:blipFill rotWithShape="1">
          <a:blip r:embed="rId2"/>
          <a:srcRect r="3" b="464"/>
          <a:stretch/>
        </p:blipFill>
        <p:spPr>
          <a:xfrm>
            <a:off x="3957485" y="3682345"/>
            <a:ext cx="3465200" cy="2880687"/>
          </a:xfrm>
          <a:prstGeom prst="rect">
            <a:avLst/>
          </a:prstGeom>
        </p:spPr>
      </p:pic>
      <p:sp useBgFill="1">
        <p:nvSpPr>
          <p:cNvPr id="61" name="Rectangle 53">
            <a:extLst>
              <a:ext uri="{FF2B5EF4-FFF2-40B4-BE49-F238E27FC236}">
                <a16:creationId xmlns:a16="http://schemas.microsoft.com/office/drawing/2014/main" id="{43027318-CD83-421B-8C59-7DED7EF1C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612" y="3891281"/>
            <a:ext cx="4658388" cy="2966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534657" y="166657"/>
            <a:ext cx="4665404" cy="1739347"/>
          </a:xfrm>
          <a:prstGeom prst="rect">
            <a:avLst/>
          </a:prstGeom>
          <a:solidFill>
            <a:schemeClr val="tx1"/>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spcAft>
                <a:spcPts val="600"/>
              </a:spcAft>
            </a:pPr>
            <a:r>
              <a:rPr lang="en-US" sz="3200" cap="all" spc="150" dirty="0">
                <a:solidFill>
                  <a:schemeClr val="bg1"/>
                </a:solidFill>
                <a:latin typeface="+mj-lt"/>
                <a:ea typeface="+mj-ea"/>
                <a:cs typeface="+mj-cs"/>
              </a:rPr>
              <a:t>SpaceX Launch Sites in Florida</a:t>
            </a:r>
          </a:p>
        </p:txBody>
      </p:sp>
      <p:pic>
        <p:nvPicPr>
          <p:cNvPr id="6" name="Picture 6" descr="Map&#10;&#10;Description automatically generated">
            <a:extLst>
              <a:ext uri="{FF2B5EF4-FFF2-40B4-BE49-F238E27FC236}">
                <a16:creationId xmlns:a16="http://schemas.microsoft.com/office/drawing/2014/main" id="{7D8FA4A9-5DC1-32F1-2311-B61EA2E9BABA}"/>
              </a:ext>
            </a:extLst>
          </p:cNvPr>
          <p:cNvPicPr>
            <a:picLocks noChangeAspect="1"/>
          </p:cNvPicPr>
          <p:nvPr/>
        </p:nvPicPr>
        <p:blipFill rotWithShape="1">
          <a:blip r:embed="rId3"/>
          <a:srcRect l="15000" t="17251" r="27045" b="22451"/>
          <a:stretch/>
        </p:blipFill>
        <p:spPr>
          <a:xfrm>
            <a:off x="122923" y="3674805"/>
            <a:ext cx="3755583" cy="2883449"/>
          </a:xfrm>
          <a:prstGeom prst="rect">
            <a:avLst/>
          </a:prstGeom>
        </p:spPr>
      </p:pic>
      <p:pic>
        <p:nvPicPr>
          <p:cNvPr id="4" name="Picture 5" descr="Map&#10;&#10;Description automatically generated">
            <a:extLst>
              <a:ext uri="{FF2B5EF4-FFF2-40B4-BE49-F238E27FC236}">
                <a16:creationId xmlns:a16="http://schemas.microsoft.com/office/drawing/2014/main" id="{E786DFA4-63C5-45D1-76D4-947356F52685}"/>
              </a:ext>
            </a:extLst>
          </p:cNvPr>
          <p:cNvPicPr>
            <a:picLocks noChangeAspect="1"/>
          </p:cNvPicPr>
          <p:nvPr/>
        </p:nvPicPr>
        <p:blipFill rotWithShape="1">
          <a:blip r:embed="rId4"/>
          <a:srcRect t="26917" r="10805" b="28065"/>
          <a:stretch/>
        </p:blipFill>
        <p:spPr>
          <a:xfrm>
            <a:off x="72645" y="104453"/>
            <a:ext cx="7358496" cy="34354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356687" y="6385541"/>
            <a:ext cx="946264" cy="365125"/>
          </a:xfrm>
        </p:spPr>
        <p:txBody>
          <a:bodyPr vert="horz" lIns="45720" tIns="45720" rIns="91440" bIns="45720" rtlCol="0" anchor="ctr">
            <a:normAutofit/>
          </a:bodyPr>
          <a:lstStyle/>
          <a:p>
            <a:pPr>
              <a:spcAft>
                <a:spcPts val="600"/>
              </a:spcAft>
            </a:pPr>
            <a:fld id="{5075537C-CA84-1446-933C-8E9D027F9201}" type="slidenum">
              <a:rPr lang="en-US"/>
              <a:pPr>
                <a:spcAft>
                  <a:spcPts val="600"/>
                </a:spcAft>
              </a:pPr>
              <a:t>38</a:t>
            </a:fld>
            <a:endParaRPr lang="en-US"/>
          </a:p>
        </p:txBody>
      </p:sp>
      <p:sp>
        <p:nvSpPr>
          <p:cNvPr id="9" name="Rectangle 8">
            <a:extLst>
              <a:ext uri="{FF2B5EF4-FFF2-40B4-BE49-F238E27FC236}">
                <a16:creationId xmlns:a16="http://schemas.microsoft.com/office/drawing/2014/main" id="{9E469983-4DA0-C6D0-D63A-3C99019C81C9}"/>
              </a:ext>
            </a:extLst>
          </p:cNvPr>
          <p:cNvSpPr/>
          <p:nvPr/>
        </p:nvSpPr>
        <p:spPr>
          <a:xfrm>
            <a:off x="7533967" y="1905000"/>
            <a:ext cx="4658031" cy="238432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28DFBFD-0DF5-471F-50C9-D62AB0398D95}"/>
              </a:ext>
            </a:extLst>
          </p:cNvPr>
          <p:cNvSpPr txBox="1"/>
          <p:nvPr/>
        </p:nvSpPr>
        <p:spPr>
          <a:xfrm>
            <a:off x="8142338" y="2175387"/>
            <a:ext cx="344743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can see that SpaceX has three separate launch sites in Florida:</a:t>
            </a:r>
          </a:p>
          <a:p>
            <a:endParaRPr lang="en-US" dirty="0"/>
          </a:p>
          <a:p>
            <a:pPr marL="285750" indent="-285750">
              <a:buFont typeface="Arial"/>
              <a:buChar char="•"/>
            </a:pPr>
            <a:r>
              <a:rPr lang="en-US" dirty="0"/>
              <a:t>Merritt Island</a:t>
            </a:r>
          </a:p>
          <a:p>
            <a:pPr marL="742950" lvl="1" indent="-285750">
              <a:buFont typeface="Arial"/>
              <a:buChar char="•"/>
            </a:pPr>
            <a:r>
              <a:rPr lang="en-US" dirty="0">
                <a:ea typeface="+mn-lt"/>
                <a:cs typeface="+mn-lt"/>
              </a:rPr>
              <a:t>KSC LC-39A</a:t>
            </a:r>
            <a:endParaRPr lang="en-US" dirty="0"/>
          </a:p>
          <a:p>
            <a:pPr marL="285750" indent="-285750">
              <a:buFont typeface="Arial"/>
              <a:buChar char="•"/>
            </a:pPr>
            <a:r>
              <a:rPr lang="en-US" dirty="0"/>
              <a:t>Cape Canaveral</a:t>
            </a:r>
          </a:p>
          <a:p>
            <a:pPr marL="742950" lvl="1" indent="-285750">
              <a:buFont typeface="Arial"/>
              <a:buChar char="•"/>
            </a:pPr>
            <a:r>
              <a:rPr lang="en-US" dirty="0"/>
              <a:t>CCAFS LC-40</a:t>
            </a:r>
          </a:p>
          <a:p>
            <a:pPr marL="742950" lvl="1" indent="-285750">
              <a:buFont typeface="Arial"/>
              <a:buChar char="•"/>
            </a:pPr>
            <a:r>
              <a:rPr lang="en-US" dirty="0"/>
              <a:t>CCAFS SLC-40</a:t>
            </a:r>
          </a:p>
          <a:p>
            <a:pPr marL="742950" lvl="1" indent="-285750">
              <a:buFont typeface="Arial"/>
              <a:buChar char="•"/>
            </a:pPr>
            <a:endParaRPr lang="en-US" dirty="0"/>
          </a:p>
          <a:p>
            <a:pPr marL="742950" lvl="1" indent="-285750">
              <a:buFont typeface="Arial"/>
              <a:buChar char="•"/>
            </a:pPr>
            <a:endParaRPr lang="en-US" dirty="0"/>
          </a:p>
          <a:p>
            <a:pPr marL="285750" indent="-285750">
              <a:buFont typeface="Arial"/>
              <a:buChar char="•"/>
            </a:pPr>
            <a:endParaRPr lang="en-US" dirty="0"/>
          </a:p>
          <a:p>
            <a:pPr lvl="1"/>
            <a:endParaRPr lang="en-US" dirty="0"/>
          </a:p>
        </p:txBody>
      </p:sp>
      <p:sp>
        <p:nvSpPr>
          <p:cNvPr id="11" name="TextBox 10">
            <a:extLst>
              <a:ext uri="{FF2B5EF4-FFF2-40B4-BE49-F238E27FC236}">
                <a16:creationId xmlns:a16="http://schemas.microsoft.com/office/drawing/2014/main" id="{A9549647-4C3E-8D4A-1A76-A8BF161D9376}"/>
              </a:ext>
            </a:extLst>
          </p:cNvPr>
          <p:cNvSpPr txBox="1"/>
          <p:nvPr/>
        </p:nvSpPr>
        <p:spPr>
          <a:xfrm>
            <a:off x="7902678" y="4713338"/>
            <a:ext cx="39267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Cluster markers show that there have been 46 total launches in Florida: 13 at Merritt Island, and 33 at Cape Canaveral. CCAFS LC-40 at Cape Canaveral has seen 26 launches, while CCAFS SLC-40 has seen 7.</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737512E-4B24-4BB8-A916-209EB41C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5E78CBEA-57D6-EB63-3EAB-C65EAED12502}"/>
              </a:ext>
            </a:extLst>
          </p:cNvPr>
          <p:cNvSpPr txBox="1"/>
          <p:nvPr/>
        </p:nvSpPr>
        <p:spPr>
          <a:xfrm>
            <a:off x="634277" y="284176"/>
            <a:ext cx="3670874" cy="15087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85000"/>
              </a:lnSpc>
              <a:spcBef>
                <a:spcPct val="0"/>
              </a:spcBef>
              <a:spcAft>
                <a:spcPts val="600"/>
              </a:spcAft>
            </a:pPr>
            <a:r>
              <a:rPr lang="en-US" sz="3200" cap="all" spc="150" dirty="0">
                <a:solidFill>
                  <a:schemeClr val="bg1"/>
                </a:solidFill>
                <a:latin typeface="+mj-lt"/>
                <a:ea typeface="+mj-ea"/>
                <a:cs typeface="+mj-cs"/>
              </a:rPr>
              <a:t>Florida Launch Sites (cont.)</a:t>
            </a:r>
          </a:p>
        </p:txBody>
      </p:sp>
      <p:sp>
        <p:nvSpPr>
          <p:cNvPr id="6" name="TextBox 5">
            <a:extLst>
              <a:ext uri="{FF2B5EF4-FFF2-40B4-BE49-F238E27FC236}">
                <a16:creationId xmlns:a16="http://schemas.microsoft.com/office/drawing/2014/main" id="{3C589A8E-1364-24E9-3B64-1549E96A62CF}"/>
              </a:ext>
            </a:extLst>
          </p:cNvPr>
          <p:cNvSpPr txBox="1"/>
          <p:nvPr/>
        </p:nvSpPr>
        <p:spPr>
          <a:xfrm>
            <a:off x="634277" y="2011680"/>
            <a:ext cx="3676678" cy="420624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342900">
              <a:lnSpc>
                <a:spcPct val="90000"/>
              </a:lnSpc>
              <a:spcAft>
                <a:spcPts val="600"/>
              </a:spcAft>
              <a:buClr>
                <a:schemeClr val="tx1"/>
              </a:buClr>
              <a:buAutoNum type="alphaUcPeriod"/>
            </a:pPr>
            <a:r>
              <a:rPr lang="en-US" dirty="0"/>
              <a:t>Of the 13 launches at Merritt Island, 10 have landed successfully, while 3 have not landed successfully.</a:t>
            </a:r>
          </a:p>
          <a:p>
            <a:pPr marL="342900" indent="-342900">
              <a:lnSpc>
                <a:spcPct val="90000"/>
              </a:lnSpc>
              <a:spcAft>
                <a:spcPts val="600"/>
              </a:spcAft>
              <a:buClr>
                <a:schemeClr val="tx1"/>
              </a:buClr>
              <a:buAutoNum type="alphaUcPeriod"/>
            </a:pPr>
            <a:r>
              <a:rPr lang="en-US" dirty="0">
                <a:ea typeface="+mn-lt"/>
                <a:cs typeface="+mn-lt"/>
              </a:rPr>
              <a:t>CCAFS SLC-40 at Cape Canaveral has had 3 successful landings, and 4 unsuccessful landings.</a:t>
            </a:r>
            <a:endParaRPr lang="en-US" dirty="0"/>
          </a:p>
          <a:p>
            <a:pPr marL="342900" indent="-342900">
              <a:lnSpc>
                <a:spcPct val="90000"/>
              </a:lnSpc>
              <a:spcAft>
                <a:spcPts val="600"/>
              </a:spcAft>
              <a:buClr>
                <a:schemeClr val="tx1"/>
              </a:buClr>
              <a:buAutoNum type="alphaUcPeriod"/>
            </a:pPr>
            <a:r>
              <a:rPr lang="en-US" dirty="0">
                <a:ea typeface="+mn-lt"/>
                <a:cs typeface="+mn-lt"/>
              </a:rPr>
              <a:t>CCAFS LC-40 at Cape Canaveral has landed 7 rockets successfully, while 19 have had failed landings.</a:t>
            </a:r>
            <a:endParaRPr lang="en-US" dirty="0"/>
          </a:p>
          <a:p>
            <a:pPr marL="342900" indent="-342900">
              <a:lnSpc>
                <a:spcPct val="90000"/>
              </a:lnSpc>
              <a:spcAft>
                <a:spcPts val="600"/>
              </a:spcAft>
              <a:buClr>
                <a:schemeClr val="tx1"/>
              </a:buClr>
              <a:buAutoNum type="alphaUcPeriod"/>
            </a:pPr>
            <a:endParaRPr lang="en-US" dirty="0"/>
          </a:p>
        </p:txBody>
      </p:sp>
      <p:sp>
        <p:nvSpPr>
          <p:cNvPr id="21" name="Rectangle 20">
            <a:extLst>
              <a:ext uri="{FF2B5EF4-FFF2-40B4-BE49-F238E27FC236}">
                <a16:creationId xmlns:a16="http://schemas.microsoft.com/office/drawing/2014/main" id="{F8A1B5F4-AD1E-4481-8005-96A48FE9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3" name="Picture 3" descr="Map&#10;&#10;Description automatically generated">
            <a:extLst>
              <a:ext uri="{FF2B5EF4-FFF2-40B4-BE49-F238E27FC236}">
                <a16:creationId xmlns:a16="http://schemas.microsoft.com/office/drawing/2014/main" id="{8C2F0D27-3531-4913-01FC-F71D0C940887}"/>
              </a:ext>
            </a:extLst>
          </p:cNvPr>
          <p:cNvPicPr>
            <a:picLocks noChangeAspect="1"/>
          </p:cNvPicPr>
          <p:nvPr/>
        </p:nvPicPr>
        <p:blipFill rotWithShape="1">
          <a:blip r:embed="rId2"/>
          <a:srcRect l="6233" r="42687"/>
          <a:stretch/>
        </p:blipFill>
        <p:spPr>
          <a:xfrm>
            <a:off x="5097115" y="496400"/>
            <a:ext cx="3528391" cy="5888736"/>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63B9C5E9-3A6D-26CF-BD48-7280EE39DF74}"/>
              </a:ext>
            </a:extLst>
          </p:cNvPr>
          <p:cNvPicPr>
            <a:picLocks noChangeAspect="1"/>
          </p:cNvPicPr>
          <p:nvPr/>
        </p:nvPicPr>
        <p:blipFill rotWithShape="1">
          <a:blip r:embed="rId3"/>
          <a:srcRect t="7060" r="-2" b="2486"/>
          <a:stretch/>
        </p:blipFill>
        <p:spPr>
          <a:xfrm>
            <a:off x="8786373" y="496401"/>
            <a:ext cx="2919437" cy="2852166"/>
          </a:xfrm>
          <a:prstGeom prst="rect">
            <a:avLst/>
          </a:prstGeom>
        </p:spPr>
      </p:pic>
      <p:pic>
        <p:nvPicPr>
          <p:cNvPr id="4" name="Picture 4" descr="A picture containing text, indoor, watch&#10;&#10;Description automatically generated">
            <a:extLst>
              <a:ext uri="{FF2B5EF4-FFF2-40B4-BE49-F238E27FC236}">
                <a16:creationId xmlns:a16="http://schemas.microsoft.com/office/drawing/2014/main" id="{DFB27463-54DE-620E-01D8-16E007BA2E24}"/>
              </a:ext>
            </a:extLst>
          </p:cNvPr>
          <p:cNvPicPr>
            <a:picLocks noChangeAspect="1"/>
          </p:cNvPicPr>
          <p:nvPr/>
        </p:nvPicPr>
        <p:blipFill rotWithShape="1">
          <a:blip r:embed="rId4"/>
          <a:srcRect l="3022" r="9412" b="-4"/>
          <a:stretch/>
        </p:blipFill>
        <p:spPr>
          <a:xfrm>
            <a:off x="8786373" y="3509433"/>
            <a:ext cx="2919437" cy="2875703"/>
          </a:xfrm>
          <a:prstGeom prst="rect">
            <a:avLst/>
          </a:prstGeom>
        </p:spPr>
      </p:pic>
      <p:sp>
        <p:nvSpPr>
          <p:cNvPr id="7" name="TextBox 6">
            <a:extLst>
              <a:ext uri="{FF2B5EF4-FFF2-40B4-BE49-F238E27FC236}">
                <a16:creationId xmlns:a16="http://schemas.microsoft.com/office/drawing/2014/main" id="{3EC0C724-73B6-4DF2-5599-C5F8807A6CFD}"/>
              </a:ext>
            </a:extLst>
          </p:cNvPr>
          <p:cNvSpPr txBox="1"/>
          <p:nvPr/>
        </p:nvSpPr>
        <p:spPr>
          <a:xfrm>
            <a:off x="5204951" y="577645"/>
            <a:ext cx="4670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bg1"/>
                </a:solidFill>
              </a:rPr>
              <a:t>A</a:t>
            </a:r>
            <a:endParaRPr lang="en-US" sz="2400" dirty="0">
              <a:solidFill>
                <a:schemeClr val="bg1"/>
              </a:solidFill>
            </a:endParaRPr>
          </a:p>
        </p:txBody>
      </p:sp>
      <p:sp>
        <p:nvSpPr>
          <p:cNvPr id="8" name="TextBox 7">
            <a:extLst>
              <a:ext uri="{FF2B5EF4-FFF2-40B4-BE49-F238E27FC236}">
                <a16:creationId xmlns:a16="http://schemas.microsoft.com/office/drawing/2014/main" id="{D03E2F8F-E2A4-9387-6503-779ABD6A5977}"/>
              </a:ext>
            </a:extLst>
          </p:cNvPr>
          <p:cNvSpPr txBox="1"/>
          <p:nvPr/>
        </p:nvSpPr>
        <p:spPr>
          <a:xfrm>
            <a:off x="8836742" y="577644"/>
            <a:ext cx="6821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bg1"/>
                </a:solidFill>
              </a:rPr>
              <a:t>B</a:t>
            </a:r>
            <a:endParaRPr lang="en-US" dirty="0"/>
          </a:p>
        </p:txBody>
      </p:sp>
      <p:sp>
        <p:nvSpPr>
          <p:cNvPr id="9" name="TextBox 8">
            <a:extLst>
              <a:ext uri="{FF2B5EF4-FFF2-40B4-BE49-F238E27FC236}">
                <a16:creationId xmlns:a16="http://schemas.microsoft.com/office/drawing/2014/main" id="{88331531-39F2-3FCD-0B53-0BD5848A06D3}"/>
              </a:ext>
            </a:extLst>
          </p:cNvPr>
          <p:cNvSpPr txBox="1"/>
          <p:nvPr/>
        </p:nvSpPr>
        <p:spPr>
          <a:xfrm>
            <a:off x="8793725" y="3582628"/>
            <a:ext cx="71898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solidFill>
                  <a:schemeClr val="bg1"/>
                </a:solidFill>
              </a:rPr>
              <a:t>C</a:t>
            </a:r>
            <a:endParaRPr lang="en-US" sz="2400" b="1" dirty="0"/>
          </a:p>
        </p:txBody>
      </p:sp>
    </p:spTree>
    <p:extLst>
      <p:ext uri="{BB962C8B-B14F-4D97-AF65-F5344CB8AC3E}">
        <p14:creationId xmlns:p14="http://schemas.microsoft.com/office/powerpoint/2010/main" val="2472445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49D8DFA-139C-473F-838D-D33ABE885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CB972422-B794-4FA8-BCC6-BAF6938A1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3467" y="1325880"/>
            <a:ext cx="3089437" cy="42062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lnSpc>
                <a:spcPct val="85000"/>
              </a:lnSpc>
              <a:spcAft>
                <a:spcPts val="600"/>
              </a:spcAft>
            </a:pPr>
            <a:r>
              <a:rPr lang="en-US" sz="3200" cap="all">
                <a:solidFill>
                  <a:schemeClr val="tx2"/>
                </a:solidFill>
                <a:latin typeface="+mj-lt"/>
                <a:ea typeface="+mj-ea"/>
                <a:cs typeface="+mj-cs"/>
              </a:rPr>
              <a:t>Introduction</a:t>
            </a:r>
          </a:p>
        </p:txBody>
      </p:sp>
      <p:sp>
        <p:nvSpPr>
          <p:cNvPr id="28" name="Rectangle 27">
            <a:extLst>
              <a:ext uri="{FF2B5EF4-FFF2-40B4-BE49-F238E27FC236}">
                <a16:creationId xmlns:a16="http://schemas.microsoft.com/office/drawing/2014/main" id="{89DE9E2B-5611-49C8-862E-AD4D43A8A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a:extLst>
              <a:ext uri="{FF2B5EF4-FFF2-40B4-BE49-F238E27FC236}">
                <a16:creationId xmlns:a16="http://schemas.microsoft.com/office/drawing/2014/main" id="{5296EC4F-8732-481B-94CB-C98E4EF297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836869"/>
            <a:ext cx="0" cy="3184263"/>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381668" y="1126067"/>
            <a:ext cx="6605331" cy="460586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 indent="0">
              <a:spcBef>
                <a:spcPts val="1400"/>
              </a:spcBef>
              <a:buClr>
                <a:schemeClr val="tx1"/>
              </a:buClr>
              <a:buNone/>
            </a:pPr>
            <a:endParaRPr lang="en-US" sz="1800">
              <a:solidFill>
                <a:schemeClr val="tx2"/>
              </a:solidFill>
              <a:latin typeface="+mn-lt"/>
            </a:endParaRPr>
          </a:p>
        </p:txBody>
      </p:sp>
      <p:sp>
        <p:nvSpPr>
          <p:cNvPr id="32" name="Rectangle 31">
            <a:extLst>
              <a:ext uri="{FF2B5EF4-FFF2-40B4-BE49-F238E27FC236}">
                <a16:creationId xmlns:a16="http://schemas.microsoft.com/office/drawing/2014/main" id="{519C7155-1644-4C60-B0B5-32B1800D6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5400"/>
            <a:ext cx="12195668" cy="482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defTabSz="457200">
              <a:spcAft>
                <a:spcPts val="600"/>
              </a:spcAft>
            </a:pPr>
            <a:fld id="{5075537C-CA84-1446-933C-8E9D027F9201}" type="slidenum">
              <a:rPr lang="en-US" b="0" kern="1200">
                <a:solidFill>
                  <a:schemeClr val="bg1"/>
                </a:solidFill>
                <a:latin typeface="+mn-lt"/>
                <a:ea typeface="+mn-ea"/>
                <a:cs typeface="+mn-cs"/>
              </a:rPr>
              <a:pPr defTabSz="457200">
                <a:spcAft>
                  <a:spcPts val="600"/>
                </a:spcAft>
              </a:pPr>
              <a:t>4</a:t>
            </a:fld>
            <a:endParaRPr lang="en-US" b="0" kern="1200">
              <a:solidFill>
                <a:schemeClr val="bg1"/>
              </a:solidFill>
              <a:latin typeface="+mn-lt"/>
              <a:ea typeface="+mn-ea"/>
              <a:cs typeface="+mn-cs"/>
            </a:endParaRPr>
          </a:p>
        </p:txBody>
      </p:sp>
      <p:sp>
        <p:nvSpPr>
          <p:cNvPr id="2" name="TextBox 1">
            <a:extLst>
              <a:ext uri="{FF2B5EF4-FFF2-40B4-BE49-F238E27FC236}">
                <a16:creationId xmlns:a16="http://schemas.microsoft.com/office/drawing/2014/main" id="{69084542-6BB6-E385-8F92-9E29CA0DE391}"/>
              </a:ext>
            </a:extLst>
          </p:cNvPr>
          <p:cNvSpPr txBox="1"/>
          <p:nvPr/>
        </p:nvSpPr>
        <p:spPr>
          <a:xfrm>
            <a:off x="4516693" y="1272048"/>
            <a:ext cx="711609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Project Background and Context</a:t>
            </a:r>
          </a:p>
          <a:p>
            <a:endParaRPr lang="en-US" u="sng"/>
          </a:p>
          <a:p>
            <a:r>
              <a:rPr lang="en-US"/>
              <a:t>In this project, we will predict the success of the Falcon 9 first stage launch. On the SpaceX website, the Falcon 9 rocket is advertised to cost $62 million, while other providers cost upward of $165 million. Much of the savings seen with SpaceX is  due to their reuse of the first stage. Thus, if we can determine whether the first stage will land, we can determine the cost of the launch. This information is particularly useful when another company wants to bid against SpaceX. </a:t>
            </a:r>
          </a:p>
        </p:txBody>
      </p:sp>
      <p:sp>
        <p:nvSpPr>
          <p:cNvPr id="3" name="TextBox 2">
            <a:extLst>
              <a:ext uri="{FF2B5EF4-FFF2-40B4-BE49-F238E27FC236}">
                <a16:creationId xmlns:a16="http://schemas.microsoft.com/office/drawing/2014/main" id="{D1E9B421-2190-5204-7CE2-C17759C9BFDD}"/>
              </a:ext>
            </a:extLst>
          </p:cNvPr>
          <p:cNvSpPr txBox="1"/>
          <p:nvPr/>
        </p:nvSpPr>
        <p:spPr>
          <a:xfrm>
            <a:off x="4586110" y="4162778"/>
            <a:ext cx="71261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Problems to be Addressed</a:t>
            </a:r>
          </a:p>
          <a:p>
            <a:pPr marL="285750" indent="-285750" algn="ctr">
              <a:buFont typeface="Arial"/>
              <a:buChar char="•"/>
            </a:pPr>
            <a:r>
              <a:rPr lang="en-US"/>
              <a:t>What factors of a mission with affect the success of the Falcon 9 launch?</a:t>
            </a:r>
            <a:endParaRPr lang="en-US" u="sng"/>
          </a:p>
          <a:p>
            <a:pPr marL="285750" indent="-285750" algn="ctr">
              <a:buFont typeface="Arial"/>
              <a:buChar char="•"/>
            </a:pPr>
            <a:r>
              <a:rPr lang="en-US"/>
              <a:t>What conditions must be met in order for SpaceX to ensure the highest probability of success for a given mission?</a:t>
            </a:r>
          </a:p>
        </p:txBody>
      </p:sp>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4D9C4F3-3A51-4F45-8A5D-AAD196BF7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8A0B6C-2B40-224C-3586-A712E191EBBA}"/>
              </a:ext>
            </a:extLst>
          </p:cNvPr>
          <p:cNvSpPr>
            <a:spLocks noGrp="1"/>
          </p:cNvSpPr>
          <p:nvPr>
            <p:ph type="title"/>
          </p:nvPr>
        </p:nvSpPr>
        <p:spPr>
          <a:xfrm>
            <a:off x="634277" y="284176"/>
            <a:ext cx="3670874" cy="1508760"/>
          </a:xfrm>
        </p:spPr>
        <p:txBody>
          <a:bodyPr vert="horz" lIns="91440" tIns="45720" rIns="91440" bIns="45720" rtlCol="0" anchor="ctr">
            <a:normAutofit/>
          </a:bodyPr>
          <a:lstStyle/>
          <a:p>
            <a:endParaRPr lang="en-US" sz="2500" spc="150"/>
          </a:p>
          <a:p>
            <a:r>
              <a:rPr lang="en-US" sz="2500"/>
              <a:t>proximity of Infrastructure to Cape Canaveral Site</a:t>
            </a:r>
          </a:p>
          <a:p>
            <a:endParaRPr lang="en-US" sz="2500"/>
          </a:p>
        </p:txBody>
      </p:sp>
      <p:sp>
        <p:nvSpPr>
          <p:cNvPr id="4" name="Text Placeholder 3">
            <a:extLst>
              <a:ext uri="{FF2B5EF4-FFF2-40B4-BE49-F238E27FC236}">
                <a16:creationId xmlns:a16="http://schemas.microsoft.com/office/drawing/2014/main" id="{CBA9AC59-64BF-5C67-9000-9C3AB38B970B}"/>
              </a:ext>
            </a:extLst>
          </p:cNvPr>
          <p:cNvSpPr>
            <a:spLocks noGrp="1"/>
          </p:cNvSpPr>
          <p:nvPr>
            <p:ph type="body" sz="half" idx="2"/>
          </p:nvPr>
        </p:nvSpPr>
        <p:spPr>
          <a:xfrm>
            <a:off x="634277" y="2011680"/>
            <a:ext cx="3676678" cy="4206240"/>
          </a:xfrm>
        </p:spPr>
        <p:txBody>
          <a:bodyPr vert="horz" lIns="91440" tIns="45720" rIns="91440" bIns="45720" rtlCol="0" anchor="t">
            <a:normAutofit/>
          </a:bodyPr>
          <a:lstStyle/>
          <a:p>
            <a:pPr indent="-182880">
              <a:lnSpc>
                <a:spcPct val="90000"/>
              </a:lnSpc>
              <a:buFont typeface="Wingdings" pitchFamily="2" charset="2"/>
              <a:buChar char=""/>
            </a:pPr>
            <a:r>
              <a:rPr lang="en-US" dirty="0"/>
              <a:t>We can see that both the coastline and the nearest highway are within 1 kilometer of the launch site.</a:t>
            </a:r>
          </a:p>
          <a:p>
            <a:pPr indent="-182880">
              <a:lnSpc>
                <a:spcPct val="90000"/>
              </a:lnSpc>
              <a:buFont typeface="Wingdings" pitchFamily="2" charset="2"/>
              <a:buChar char=""/>
            </a:pPr>
            <a:endParaRPr lang="en-US" dirty="0"/>
          </a:p>
          <a:p>
            <a:pPr indent="-182880">
              <a:lnSpc>
                <a:spcPct val="90000"/>
              </a:lnSpc>
              <a:buFont typeface="Wingdings" pitchFamily="2" charset="2"/>
              <a:buChar char=""/>
            </a:pPr>
            <a:r>
              <a:rPr lang="en-US" dirty="0"/>
              <a:t>We can also see that the nearest railway is within 1.5 kilometers of the launch site.</a:t>
            </a:r>
          </a:p>
          <a:p>
            <a:pPr indent="-182880">
              <a:lnSpc>
                <a:spcPct val="90000"/>
              </a:lnSpc>
              <a:buFont typeface="Wingdings" pitchFamily="2" charset="2"/>
              <a:buChar char=""/>
            </a:pPr>
            <a:endParaRPr lang="en-US" dirty="0"/>
          </a:p>
          <a:p>
            <a:pPr indent="-182880">
              <a:lnSpc>
                <a:spcPct val="90000"/>
              </a:lnSpc>
              <a:buFont typeface="Wingdings" pitchFamily="2" charset="2"/>
              <a:buChar char=""/>
            </a:pPr>
            <a:r>
              <a:rPr lang="en-US" dirty="0"/>
              <a:t>From this we can deduce that close proximity to infrastructure is important for a launch site, likely for easy access to mechanical parts.</a:t>
            </a:r>
          </a:p>
        </p:txBody>
      </p:sp>
      <p:sp>
        <p:nvSpPr>
          <p:cNvPr id="68" name="Rectangle 67">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33" name="Picture 33">
            <a:extLst>
              <a:ext uri="{FF2B5EF4-FFF2-40B4-BE49-F238E27FC236}">
                <a16:creationId xmlns:a16="http://schemas.microsoft.com/office/drawing/2014/main" id="{36ED899B-4311-4223-D994-2AA44EFB1945}"/>
              </a:ext>
            </a:extLst>
          </p:cNvPr>
          <p:cNvPicPr>
            <a:picLocks noChangeAspect="1"/>
          </p:cNvPicPr>
          <p:nvPr/>
        </p:nvPicPr>
        <p:blipFill rotWithShape="1">
          <a:blip r:embed="rId2"/>
          <a:srcRect r="2" b="15939"/>
          <a:stretch/>
        </p:blipFill>
        <p:spPr>
          <a:xfrm>
            <a:off x="5262368" y="598634"/>
            <a:ext cx="6283602" cy="56192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4510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A555-1D79-636F-48D7-71F3C9F2D96F}"/>
              </a:ext>
            </a:extLst>
          </p:cNvPr>
          <p:cNvSpPr>
            <a:spLocks noGrp="1"/>
          </p:cNvSpPr>
          <p:nvPr>
            <p:ph type="title"/>
          </p:nvPr>
        </p:nvSpPr>
        <p:spPr>
          <a:xfrm>
            <a:off x="118084" y="284176"/>
            <a:ext cx="4187067" cy="1508760"/>
          </a:xfrm>
        </p:spPr>
        <p:txBody>
          <a:bodyPr>
            <a:normAutofit/>
          </a:bodyPr>
          <a:lstStyle/>
          <a:p>
            <a:r>
              <a:rPr lang="en-US" sz="2500"/>
              <a:t>Proximity to nearest city from cape Canaveral launch site</a:t>
            </a:r>
          </a:p>
        </p:txBody>
      </p:sp>
      <p:sp>
        <p:nvSpPr>
          <p:cNvPr id="11" name="Rectangle 10">
            <a:extLst>
              <a:ext uri="{FF2B5EF4-FFF2-40B4-BE49-F238E27FC236}">
                <a16:creationId xmlns:a16="http://schemas.microsoft.com/office/drawing/2014/main" id="{94DBFBD2-23B9-4007-B82F-D0C394407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190" y="0"/>
            <a:ext cx="7566810" cy="6858000"/>
          </a:xfrm>
          <a:prstGeom prst="rect">
            <a:avLst/>
          </a:prstGeom>
          <a:solidFill>
            <a:schemeClr val="tx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pic>
        <p:nvPicPr>
          <p:cNvPr id="5" name="Picture 5" descr="Map&#10;&#10;Description automatically generated">
            <a:extLst>
              <a:ext uri="{FF2B5EF4-FFF2-40B4-BE49-F238E27FC236}">
                <a16:creationId xmlns:a16="http://schemas.microsoft.com/office/drawing/2014/main" id="{6E33B848-EC75-C0DA-2154-E1913CD38F7A}"/>
              </a:ext>
            </a:extLst>
          </p:cNvPr>
          <p:cNvPicPr>
            <a:picLocks noGrp="1" noChangeAspect="1"/>
          </p:cNvPicPr>
          <p:nvPr>
            <p:ph idx="1"/>
          </p:nvPr>
        </p:nvPicPr>
        <p:blipFill>
          <a:blip r:embed="rId2"/>
          <a:stretch>
            <a:fillRect/>
          </a:stretch>
        </p:blipFill>
        <p:spPr>
          <a:xfrm>
            <a:off x="6590077" y="278744"/>
            <a:ext cx="3649818" cy="630788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7C96D06-919E-8F24-2E4C-6628DE53FB0C}"/>
              </a:ext>
            </a:extLst>
          </p:cNvPr>
          <p:cNvSpPr txBox="1"/>
          <p:nvPr/>
        </p:nvSpPr>
        <p:spPr>
          <a:xfrm>
            <a:off x="608371" y="2304435"/>
            <a:ext cx="341056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Here we can see that the nearest city is over 50 km away from the launch site.</a:t>
            </a:r>
          </a:p>
          <a:p>
            <a:pPr marL="285750" indent="-285750">
              <a:buFont typeface="Arial"/>
              <a:buChar char="•"/>
            </a:pPr>
            <a:endParaRPr lang="en-US" dirty="0"/>
          </a:p>
          <a:p>
            <a:pPr marL="285750" indent="-285750">
              <a:buFont typeface="Arial"/>
              <a:buChar char="•"/>
            </a:pPr>
            <a:r>
              <a:rPr lang="en-US" dirty="0"/>
              <a:t>From this we can deduce that proximity to a city is not a priority for the launch site, likely because they have infrastructure set up nearby, and to keep away from the general population.</a:t>
            </a:r>
          </a:p>
        </p:txBody>
      </p:sp>
    </p:spTree>
    <p:extLst>
      <p:ext uri="{BB962C8B-B14F-4D97-AF65-F5344CB8AC3E}">
        <p14:creationId xmlns:p14="http://schemas.microsoft.com/office/powerpoint/2010/main" val="1290866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3466" y="5304675"/>
            <a:ext cx="10905065" cy="662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spcAft>
                <a:spcPts val="600"/>
              </a:spcAft>
            </a:pPr>
            <a:r>
              <a:rPr lang="en-US" sz="2800" cap="all" spc="150">
                <a:solidFill>
                  <a:schemeClr val="tx2"/>
                </a:solidFill>
                <a:latin typeface="+mj-lt"/>
                <a:ea typeface="+mj-ea"/>
                <a:cs typeface="+mj-cs"/>
              </a:rPr>
              <a:t>Probability of Landing Success by Launch Site</a:t>
            </a:r>
          </a:p>
        </p:txBody>
      </p:sp>
      <p:sp>
        <p:nvSpPr>
          <p:cNvPr id="17" name="Rectangle 16">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3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pie chart&#10;&#10;Description automatically generated">
            <a:extLst>
              <a:ext uri="{FF2B5EF4-FFF2-40B4-BE49-F238E27FC236}">
                <a16:creationId xmlns:a16="http://schemas.microsoft.com/office/drawing/2014/main" id="{9B3CBE68-3865-2D3F-1901-594560017855}"/>
              </a:ext>
            </a:extLst>
          </p:cNvPr>
          <p:cNvPicPr>
            <a:picLocks noChangeAspect="1"/>
          </p:cNvPicPr>
          <p:nvPr/>
        </p:nvPicPr>
        <p:blipFill rotWithShape="1">
          <a:blip r:embed="rId2"/>
          <a:srcRect r="75719" b="75219"/>
          <a:stretch/>
        </p:blipFill>
        <p:spPr>
          <a:xfrm>
            <a:off x="321733" y="747620"/>
            <a:ext cx="2804122" cy="1044590"/>
          </a:xfrm>
          <a:prstGeom prst="rect">
            <a:avLst/>
          </a:prstGeom>
        </p:spPr>
      </p:pic>
      <p:sp>
        <p:nvSpPr>
          <p:cNvPr id="19" name="Rectangle 18">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3369"/>
            <a:ext cx="12192000" cy="484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a:spcAft>
                <a:spcPts val="600"/>
              </a:spcAft>
            </a:pPr>
            <a:fld id="{5075537C-CA84-1446-933C-8E9D027F9201}" type="slidenum">
              <a:rPr lang="en-US">
                <a:solidFill>
                  <a:schemeClr val="bg1"/>
                </a:solidFill>
              </a:rPr>
              <a:pPr>
                <a:spcAft>
                  <a:spcPts val="600"/>
                </a:spcAft>
              </a:pPr>
              <a:t>43</a:t>
            </a:fld>
            <a:endParaRPr lang="en-US">
              <a:solidFill>
                <a:schemeClr val="bg1"/>
              </a:solidFill>
            </a:endParaRPr>
          </a:p>
        </p:txBody>
      </p:sp>
      <p:pic>
        <p:nvPicPr>
          <p:cNvPr id="6" name="Picture 6" descr="Chart, pie chart&#10;&#10;Description automatically generated">
            <a:extLst>
              <a:ext uri="{FF2B5EF4-FFF2-40B4-BE49-F238E27FC236}">
                <a16:creationId xmlns:a16="http://schemas.microsoft.com/office/drawing/2014/main" id="{1F2F96B8-61B7-2582-B844-9475FE8C78B8}"/>
              </a:ext>
            </a:extLst>
          </p:cNvPr>
          <p:cNvPicPr>
            <a:picLocks noChangeAspect="1"/>
          </p:cNvPicPr>
          <p:nvPr/>
        </p:nvPicPr>
        <p:blipFill rotWithShape="1">
          <a:blip r:embed="rId2"/>
          <a:srcRect l="35604" t="18018" r="35714" b="12613"/>
          <a:stretch/>
        </p:blipFill>
        <p:spPr>
          <a:xfrm>
            <a:off x="3433916" y="518488"/>
            <a:ext cx="5313632" cy="4675681"/>
          </a:xfrm>
          <a:prstGeom prst="rect">
            <a:avLst/>
          </a:prstGeom>
        </p:spPr>
      </p:pic>
      <p:pic>
        <p:nvPicPr>
          <p:cNvPr id="7" name="Picture 8">
            <a:extLst>
              <a:ext uri="{FF2B5EF4-FFF2-40B4-BE49-F238E27FC236}">
                <a16:creationId xmlns:a16="http://schemas.microsoft.com/office/drawing/2014/main" id="{B4C4FBAB-30B6-D648-6131-7BCA4CA1CCA3}"/>
              </a:ext>
            </a:extLst>
          </p:cNvPr>
          <p:cNvPicPr>
            <a:picLocks noChangeAspect="1"/>
          </p:cNvPicPr>
          <p:nvPr/>
        </p:nvPicPr>
        <p:blipFill>
          <a:blip r:embed="rId3"/>
          <a:stretch>
            <a:fillRect/>
          </a:stretch>
        </p:blipFill>
        <p:spPr>
          <a:xfrm>
            <a:off x="-460" y="1709737"/>
            <a:ext cx="2409825" cy="1914525"/>
          </a:xfrm>
          <a:prstGeom prst="rect">
            <a:avLst/>
          </a:prstGeom>
        </p:spPr>
      </p:pic>
      <p:sp>
        <p:nvSpPr>
          <p:cNvPr id="10" name="TextBox 9">
            <a:extLst>
              <a:ext uri="{FF2B5EF4-FFF2-40B4-BE49-F238E27FC236}">
                <a16:creationId xmlns:a16="http://schemas.microsoft.com/office/drawing/2014/main" id="{D344F081-5768-9936-DC1E-0A59BEE52A31}"/>
              </a:ext>
            </a:extLst>
          </p:cNvPr>
          <p:cNvSpPr txBox="1"/>
          <p:nvPr/>
        </p:nvSpPr>
        <p:spPr>
          <a:xfrm>
            <a:off x="9322209" y="1382660"/>
            <a:ext cx="180053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10000"/>
                  </a:schemeClr>
                </a:solidFill>
              </a:rPr>
              <a:t>From the </a:t>
            </a:r>
            <a:r>
              <a:rPr lang="en-US" sz="2000" dirty="0" err="1">
                <a:solidFill>
                  <a:schemeClr val="bg2">
                    <a:lumMod val="10000"/>
                  </a:schemeClr>
                </a:solidFill>
              </a:rPr>
              <a:t>Plotly</a:t>
            </a:r>
            <a:r>
              <a:rPr lang="en-US" sz="2000" dirty="0">
                <a:solidFill>
                  <a:schemeClr val="bg2">
                    <a:lumMod val="10000"/>
                  </a:schemeClr>
                </a:solidFill>
              </a:rPr>
              <a:t> pie chart, we can see that site KSC LC-39A contributes the largest number of successful landings, 41.7%</a:t>
            </a:r>
          </a:p>
        </p:txBody>
      </p:sp>
    </p:spTree>
    <p:extLst>
      <p:ext uri="{BB962C8B-B14F-4D97-AF65-F5344CB8AC3E}">
        <p14:creationId xmlns:p14="http://schemas.microsoft.com/office/powerpoint/2010/main" val="70013293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43466" y="5304675"/>
            <a:ext cx="10905065" cy="662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spcAft>
                <a:spcPts val="600"/>
              </a:spcAft>
            </a:pPr>
            <a:r>
              <a:rPr lang="en-US" sz="2800" cap="all" spc="150">
                <a:solidFill>
                  <a:schemeClr val="tx2"/>
                </a:solidFill>
                <a:latin typeface="+mj-lt"/>
                <a:ea typeface="+mj-ea"/>
                <a:cs typeface="+mj-cs"/>
              </a:rPr>
              <a:t>Highest Launch Success Ratio</a:t>
            </a:r>
          </a:p>
        </p:txBody>
      </p:sp>
      <p:sp>
        <p:nvSpPr>
          <p:cNvPr id="17" name="Rectangle 16">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3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Chart, pie chart&#10;&#10;Description automatically generated">
            <a:extLst>
              <a:ext uri="{FF2B5EF4-FFF2-40B4-BE49-F238E27FC236}">
                <a16:creationId xmlns:a16="http://schemas.microsoft.com/office/drawing/2014/main" id="{1EEDC01C-D071-8BC4-CFEF-3122CEAAA23C}"/>
              </a:ext>
            </a:extLst>
          </p:cNvPr>
          <p:cNvPicPr>
            <a:picLocks noChangeAspect="1"/>
          </p:cNvPicPr>
          <p:nvPr/>
        </p:nvPicPr>
        <p:blipFill rotWithShape="1">
          <a:blip r:embed="rId2"/>
          <a:srcRect r="70181" b="88247"/>
          <a:stretch/>
        </p:blipFill>
        <p:spPr>
          <a:xfrm>
            <a:off x="321733" y="1368354"/>
            <a:ext cx="3443657" cy="349511"/>
          </a:xfrm>
          <a:prstGeom prst="rect">
            <a:avLst/>
          </a:prstGeom>
        </p:spPr>
      </p:pic>
      <p:sp>
        <p:nvSpPr>
          <p:cNvPr id="19" name="Rectangle 18">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3369"/>
            <a:ext cx="12192000" cy="484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a:spcAft>
                <a:spcPts val="600"/>
              </a:spcAft>
            </a:pPr>
            <a:fld id="{5075537C-CA84-1446-933C-8E9D027F9201}" type="slidenum">
              <a:rPr lang="en-US">
                <a:solidFill>
                  <a:schemeClr val="bg1"/>
                </a:solidFill>
              </a:rPr>
              <a:pPr>
                <a:spcAft>
                  <a:spcPts val="600"/>
                </a:spcAft>
              </a:pPr>
              <a:t>44</a:t>
            </a:fld>
            <a:endParaRPr lang="en-US">
              <a:solidFill>
                <a:schemeClr val="bg1"/>
              </a:solidFill>
            </a:endParaRPr>
          </a:p>
        </p:txBody>
      </p:sp>
      <p:pic>
        <p:nvPicPr>
          <p:cNvPr id="6" name="Picture 6" descr="Chart, pie chart&#10;&#10;Description automatically generated">
            <a:extLst>
              <a:ext uri="{FF2B5EF4-FFF2-40B4-BE49-F238E27FC236}">
                <a16:creationId xmlns:a16="http://schemas.microsoft.com/office/drawing/2014/main" id="{C0083F4F-B025-8615-7441-32CED43AFF7D}"/>
              </a:ext>
            </a:extLst>
          </p:cNvPr>
          <p:cNvPicPr>
            <a:picLocks noChangeAspect="1"/>
          </p:cNvPicPr>
          <p:nvPr/>
        </p:nvPicPr>
        <p:blipFill>
          <a:blip r:embed="rId3"/>
          <a:stretch>
            <a:fillRect/>
          </a:stretch>
        </p:blipFill>
        <p:spPr>
          <a:xfrm>
            <a:off x="3839496" y="919286"/>
            <a:ext cx="4513006" cy="4109943"/>
          </a:xfrm>
          <a:prstGeom prst="rect">
            <a:avLst/>
          </a:prstGeom>
        </p:spPr>
      </p:pic>
      <p:pic>
        <p:nvPicPr>
          <p:cNvPr id="7" name="Picture 8" descr="Chart, scatter chart&#10;&#10;Description automatically generated">
            <a:extLst>
              <a:ext uri="{FF2B5EF4-FFF2-40B4-BE49-F238E27FC236}">
                <a16:creationId xmlns:a16="http://schemas.microsoft.com/office/drawing/2014/main" id="{33C3DEE5-785D-B1E6-6FD0-544B12E4FDDA}"/>
              </a:ext>
            </a:extLst>
          </p:cNvPr>
          <p:cNvPicPr>
            <a:picLocks noChangeAspect="1"/>
          </p:cNvPicPr>
          <p:nvPr/>
        </p:nvPicPr>
        <p:blipFill>
          <a:blip r:embed="rId4"/>
          <a:stretch>
            <a:fillRect/>
          </a:stretch>
        </p:blipFill>
        <p:spPr>
          <a:xfrm>
            <a:off x="889665" y="2062316"/>
            <a:ext cx="1268668" cy="1528916"/>
          </a:xfrm>
          <a:prstGeom prst="rect">
            <a:avLst/>
          </a:prstGeom>
        </p:spPr>
      </p:pic>
      <p:sp>
        <p:nvSpPr>
          <p:cNvPr id="9" name="TextBox 8">
            <a:extLst>
              <a:ext uri="{FF2B5EF4-FFF2-40B4-BE49-F238E27FC236}">
                <a16:creationId xmlns:a16="http://schemas.microsoft.com/office/drawing/2014/main" id="{48ECBEC9-F70E-29B2-0D84-31DC78893D0F}"/>
              </a:ext>
            </a:extLst>
          </p:cNvPr>
          <p:cNvSpPr txBox="1"/>
          <p:nvPr/>
        </p:nvSpPr>
        <p:spPr>
          <a:xfrm>
            <a:off x="9365225" y="1536289"/>
            <a:ext cx="17698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2">
                    <a:lumMod val="10000"/>
                  </a:schemeClr>
                </a:solidFill>
              </a:rPr>
              <a:t>Here we can see the success rate of launches from site KSC LC-39A. The site has a 76.9% launch landing success rate.</a:t>
            </a:r>
            <a:endParaRPr lang="en-US" dirty="0">
              <a:solidFill>
                <a:schemeClr val="bg2">
                  <a:lumMod val="10000"/>
                </a:schemeClr>
              </a:solidFill>
            </a:endParaRPr>
          </a:p>
        </p:txBody>
      </p:sp>
    </p:spTree>
    <p:extLst>
      <p:ext uri="{BB962C8B-B14F-4D97-AF65-F5344CB8AC3E}">
        <p14:creationId xmlns:p14="http://schemas.microsoft.com/office/powerpoint/2010/main" val="1866160706"/>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F5EB8-AB42-47FD-8F4A-176C0A4B1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CA758F27-EB0A-4675-AACF-0CD47C911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43466" y="5304675"/>
            <a:ext cx="10905065" cy="6626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lnSpc>
                <a:spcPct val="80000"/>
              </a:lnSpc>
              <a:spcAft>
                <a:spcPts val="600"/>
              </a:spcAft>
            </a:pPr>
            <a:r>
              <a:rPr lang="en-US" sz="2800" cap="all" spc="150">
                <a:solidFill>
                  <a:schemeClr val="tx2"/>
                </a:solidFill>
                <a:latin typeface="+mj-lt"/>
                <a:ea typeface="+mj-ea"/>
                <a:cs typeface="+mj-cs"/>
              </a:rPr>
              <a:t>Payload vs. Launch Outcome</a:t>
            </a:r>
          </a:p>
        </p:txBody>
      </p:sp>
      <p:sp>
        <p:nvSpPr>
          <p:cNvPr id="21" name="Rectangle 20">
            <a:extLst>
              <a:ext uri="{FF2B5EF4-FFF2-40B4-BE49-F238E27FC236}">
                <a16:creationId xmlns:a16="http://schemas.microsoft.com/office/drawing/2014/main" id="{CFDF506A-FD4E-4BBC-A10A-DEB94F9BA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73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Timeline&#10;&#10;Description automatically generated">
            <a:extLst>
              <a:ext uri="{FF2B5EF4-FFF2-40B4-BE49-F238E27FC236}">
                <a16:creationId xmlns:a16="http://schemas.microsoft.com/office/drawing/2014/main" id="{09DFE505-6A35-F56A-A03B-DF9A35713F54}"/>
              </a:ext>
            </a:extLst>
          </p:cNvPr>
          <p:cNvPicPr>
            <a:picLocks noChangeAspect="1"/>
          </p:cNvPicPr>
          <p:nvPr/>
        </p:nvPicPr>
        <p:blipFill>
          <a:blip r:embed="rId2"/>
          <a:stretch>
            <a:fillRect/>
          </a:stretch>
        </p:blipFill>
        <p:spPr>
          <a:xfrm>
            <a:off x="321733" y="1700594"/>
            <a:ext cx="11548531" cy="3464557"/>
          </a:xfrm>
          <a:prstGeom prst="rect">
            <a:avLst/>
          </a:prstGeom>
        </p:spPr>
      </p:pic>
      <p:sp>
        <p:nvSpPr>
          <p:cNvPr id="23" name="Rectangle 22">
            <a:extLst>
              <a:ext uri="{FF2B5EF4-FFF2-40B4-BE49-F238E27FC236}">
                <a16:creationId xmlns:a16="http://schemas.microsoft.com/office/drawing/2014/main" id="{3571FB1B-4FFC-43D6-8121-390B3A44E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3369"/>
            <a:ext cx="12192000" cy="4846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a:spcAft>
                <a:spcPts val="600"/>
              </a:spcAft>
            </a:pPr>
            <a:fld id="{5075537C-CA84-1446-933C-8E9D027F9201}" type="slidenum">
              <a:rPr lang="en-US">
                <a:solidFill>
                  <a:schemeClr val="bg1"/>
                </a:solidFill>
              </a:rPr>
              <a:pPr>
                <a:spcAft>
                  <a:spcPts val="600"/>
                </a:spcAft>
              </a:pPr>
              <a:t>45</a:t>
            </a:fld>
            <a:endParaRPr lang="en-US">
              <a:solidFill>
                <a:schemeClr val="bg1"/>
              </a:solidFill>
            </a:endParaRPr>
          </a:p>
        </p:txBody>
      </p:sp>
      <p:sp>
        <p:nvSpPr>
          <p:cNvPr id="4" name="TextBox 3">
            <a:extLst>
              <a:ext uri="{FF2B5EF4-FFF2-40B4-BE49-F238E27FC236}">
                <a16:creationId xmlns:a16="http://schemas.microsoft.com/office/drawing/2014/main" id="{3F90226D-8FCB-DFB9-0448-62AA70D0FB2F}"/>
              </a:ext>
            </a:extLst>
          </p:cNvPr>
          <p:cNvSpPr txBox="1"/>
          <p:nvPr/>
        </p:nvSpPr>
        <p:spPr>
          <a:xfrm>
            <a:off x="1302773" y="1407241"/>
            <a:ext cx="9586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2">
                    <a:lumMod val="10000"/>
                  </a:schemeClr>
                </a:solidFill>
              </a:rPr>
              <a:t>Here we can see relationships between payload mass, booster version, and landing success.</a:t>
            </a:r>
          </a:p>
        </p:txBody>
      </p:sp>
    </p:spTree>
    <p:extLst>
      <p:ext uri="{BB962C8B-B14F-4D97-AF65-F5344CB8AC3E}">
        <p14:creationId xmlns:p14="http://schemas.microsoft.com/office/powerpoint/2010/main" val="252359608"/>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0613" y="1848465"/>
            <a:ext cx="2569304" cy="3969238"/>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accent3">
                    <a:lumMod val="25000"/>
                  </a:schemeClr>
                </a:solidFill>
                <a:latin typeface="Abadi"/>
              </a:rPr>
              <a:t>Here we can see that the decision tree model performed best on both the testing set and the training set. Clearly the decision tree is the best predictive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1B812FDB-2780-B508-E978-5DF1555ECFE0}"/>
              </a:ext>
            </a:extLst>
          </p:cNvPr>
          <p:cNvPicPr>
            <a:picLocks noChangeAspect="1"/>
          </p:cNvPicPr>
          <p:nvPr/>
        </p:nvPicPr>
        <p:blipFill>
          <a:blip r:embed="rId3"/>
          <a:stretch>
            <a:fillRect/>
          </a:stretch>
        </p:blipFill>
        <p:spPr>
          <a:xfrm>
            <a:off x="3347884" y="2144787"/>
            <a:ext cx="3345425" cy="3072329"/>
          </a:xfrm>
          <a:prstGeom prst="rect">
            <a:avLst/>
          </a:prstGeom>
        </p:spPr>
      </p:pic>
      <p:pic>
        <p:nvPicPr>
          <p:cNvPr id="3" name="Picture 5" descr="Chart, bar chart&#10;&#10;Description automatically generated">
            <a:extLst>
              <a:ext uri="{FF2B5EF4-FFF2-40B4-BE49-F238E27FC236}">
                <a16:creationId xmlns:a16="http://schemas.microsoft.com/office/drawing/2014/main" id="{DC4CABA9-272C-DA6A-2232-1375C904B35A}"/>
              </a:ext>
            </a:extLst>
          </p:cNvPr>
          <p:cNvPicPr>
            <a:picLocks noChangeAspect="1"/>
          </p:cNvPicPr>
          <p:nvPr/>
        </p:nvPicPr>
        <p:blipFill>
          <a:blip r:embed="rId4"/>
          <a:stretch>
            <a:fillRect/>
          </a:stretch>
        </p:blipFill>
        <p:spPr>
          <a:xfrm>
            <a:off x="7895303" y="2147624"/>
            <a:ext cx="3468329" cy="3066656"/>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42819369-735C-981F-5FB7-A41D92AA8E3C}"/>
              </a:ext>
            </a:extLst>
          </p:cNvPr>
          <p:cNvPicPr>
            <a:picLocks noChangeAspect="1"/>
          </p:cNvPicPr>
          <p:nvPr/>
        </p:nvPicPr>
        <p:blipFill>
          <a:blip r:embed="rId5"/>
          <a:stretch>
            <a:fillRect/>
          </a:stretch>
        </p:blipFill>
        <p:spPr>
          <a:xfrm>
            <a:off x="2081979" y="5769567"/>
            <a:ext cx="9281651" cy="640576"/>
          </a:xfrm>
          <a:prstGeom prst="rect">
            <a:avLst/>
          </a:prstGeom>
        </p:spPr>
      </p:pic>
      <p:cxnSp>
        <p:nvCxnSpPr>
          <p:cNvPr id="7" name="Straight Arrow Connector 6">
            <a:extLst>
              <a:ext uri="{FF2B5EF4-FFF2-40B4-BE49-F238E27FC236}">
                <a16:creationId xmlns:a16="http://schemas.microsoft.com/office/drawing/2014/main" id="{0D50C7FC-FEEA-BE39-616B-16F97B0C615F}"/>
              </a:ext>
            </a:extLst>
          </p:cNvPr>
          <p:cNvCxnSpPr/>
          <p:nvPr/>
        </p:nvCxnSpPr>
        <p:spPr>
          <a:xfrm flipH="1">
            <a:off x="9232490" y="1841088"/>
            <a:ext cx="302341" cy="398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19558FA-2603-2012-0A64-FD4CCCC09DC5}"/>
              </a:ext>
            </a:extLst>
          </p:cNvPr>
          <p:cNvCxnSpPr>
            <a:cxnSpLocks/>
          </p:cNvCxnSpPr>
          <p:nvPr/>
        </p:nvCxnSpPr>
        <p:spPr>
          <a:xfrm flipH="1">
            <a:off x="4771102" y="1841087"/>
            <a:ext cx="302341" cy="398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DE9EE47-95BA-A879-CA34-AAA33E909952}"/>
              </a:ext>
            </a:extLst>
          </p:cNvPr>
          <p:cNvSpPr txBox="1"/>
          <p:nvPr/>
        </p:nvSpPr>
        <p:spPr>
          <a:xfrm>
            <a:off x="9316064" y="1480983"/>
            <a:ext cx="1069258"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0.875</a:t>
            </a:r>
            <a:endParaRPr lang="en-US" dirty="0"/>
          </a:p>
        </p:txBody>
      </p:sp>
      <p:sp>
        <p:nvSpPr>
          <p:cNvPr id="11" name="TextBox 10">
            <a:extLst>
              <a:ext uri="{FF2B5EF4-FFF2-40B4-BE49-F238E27FC236}">
                <a16:creationId xmlns:a16="http://schemas.microsoft.com/office/drawing/2014/main" id="{6850084D-4ECF-F9F5-0E2A-878E59B01F10}"/>
              </a:ext>
            </a:extLst>
          </p:cNvPr>
          <p:cNvSpPr txBox="1"/>
          <p:nvPr/>
        </p:nvSpPr>
        <p:spPr>
          <a:xfrm>
            <a:off x="4860822" y="1468693"/>
            <a:ext cx="11614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0.944</a:t>
            </a:r>
          </a:p>
        </p:txBody>
      </p:sp>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724863" y="5525660"/>
            <a:ext cx="946264" cy="365125"/>
          </a:xfrm>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sp>
        <p:nvSpPr>
          <p:cNvPr id="6" name="TextBox 5">
            <a:extLst>
              <a:ext uri="{FF2B5EF4-FFF2-40B4-BE49-F238E27FC236}">
                <a16:creationId xmlns:a16="http://schemas.microsoft.com/office/drawing/2014/main" id="{3BC2D134-6EC4-223E-C03A-AEAF0E35CBFA}"/>
              </a:ext>
            </a:extLst>
          </p:cNvPr>
          <p:cNvSpPr txBox="1"/>
          <p:nvPr/>
        </p:nvSpPr>
        <p:spPr>
          <a:xfrm>
            <a:off x="768146" y="1861984"/>
            <a:ext cx="347201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C2C2C"/>
                </a:solidFill>
              </a:rPr>
              <a:t>The confusion matrix for the decision tree shows how accurately it predicts landing success.</a:t>
            </a:r>
          </a:p>
          <a:p>
            <a:endParaRPr lang="en-US" dirty="0">
              <a:solidFill>
                <a:srgbClr val="2C2C2C"/>
              </a:solidFill>
            </a:endParaRPr>
          </a:p>
          <a:p>
            <a:pPr marL="285750" indent="-285750">
              <a:buFont typeface="Arial"/>
              <a:buChar char="•"/>
            </a:pPr>
            <a:r>
              <a:rPr lang="en-US" dirty="0">
                <a:solidFill>
                  <a:srgbClr val="2C2C2C"/>
                </a:solidFill>
              </a:rPr>
              <a:t>Our model is able to predict 5 out of the 6 testing points that failed to land. Thus sensitivity is equal to 83.3%</a:t>
            </a:r>
          </a:p>
          <a:p>
            <a:pPr marL="285750" indent="-285750">
              <a:buFont typeface="Arial"/>
              <a:buChar char="•"/>
            </a:pPr>
            <a:endParaRPr lang="en-US" dirty="0">
              <a:solidFill>
                <a:srgbClr val="2C2C2C"/>
              </a:solidFill>
            </a:endParaRPr>
          </a:p>
          <a:p>
            <a:pPr marL="285750" indent="-285750">
              <a:buFont typeface="Arial"/>
              <a:buChar char="•"/>
            </a:pPr>
            <a:r>
              <a:rPr lang="en-US" dirty="0">
                <a:solidFill>
                  <a:srgbClr val="2C2C2C"/>
                </a:solidFill>
              </a:rPr>
              <a:t>The model is able to predict 12 out of 12 testing points that had successful landings. Thus, specificity is 100%</a:t>
            </a:r>
          </a:p>
          <a:p>
            <a:pPr marL="285750" indent="-285750">
              <a:buFont typeface="Arial"/>
              <a:buChar char="•"/>
            </a:pPr>
            <a:endParaRPr lang="en-US" dirty="0">
              <a:solidFill>
                <a:srgbClr val="2C2C2C"/>
              </a:solidFill>
            </a:endParaRPr>
          </a:p>
          <a:p>
            <a:pPr marL="285750" indent="-285750">
              <a:buFont typeface="Arial"/>
              <a:buChar char="•"/>
            </a:pPr>
            <a:r>
              <a:rPr lang="en-US" dirty="0">
                <a:solidFill>
                  <a:srgbClr val="2C2C2C"/>
                </a:solidFill>
              </a:rPr>
              <a:t>Accuracy = (5+12)/(5+1+12+0) = 0.944</a:t>
            </a:r>
          </a:p>
          <a:p>
            <a:pPr marL="285750" indent="-285750">
              <a:buFont typeface="Arial"/>
              <a:buChar char="•"/>
            </a:pPr>
            <a:endParaRPr lang="en-US" dirty="0">
              <a:solidFill>
                <a:srgbClr val="2C2C2C"/>
              </a:solidFill>
            </a:endParaRPr>
          </a:p>
        </p:txBody>
      </p:sp>
      <p:pic>
        <p:nvPicPr>
          <p:cNvPr id="7" name="Picture 7" descr="Chart&#10;&#10;Description automatically generated">
            <a:extLst>
              <a:ext uri="{FF2B5EF4-FFF2-40B4-BE49-F238E27FC236}">
                <a16:creationId xmlns:a16="http://schemas.microsoft.com/office/drawing/2014/main" id="{99DB5F9A-888B-EE24-112A-EEC2D91B7DF3}"/>
              </a:ext>
            </a:extLst>
          </p:cNvPr>
          <p:cNvPicPr>
            <a:picLocks noChangeAspect="1"/>
          </p:cNvPicPr>
          <p:nvPr/>
        </p:nvPicPr>
        <p:blipFill>
          <a:blip r:embed="rId3"/>
          <a:stretch>
            <a:fillRect/>
          </a:stretch>
        </p:blipFill>
        <p:spPr>
          <a:xfrm>
            <a:off x="4822723" y="1093667"/>
            <a:ext cx="7229167" cy="5629312"/>
          </a:xfrm>
          <a:prstGeom prst="rect">
            <a:avLst/>
          </a:prstGeom>
        </p:spPr>
      </p:pic>
    </p:spTree>
    <p:extLst>
      <p:ext uri="{BB962C8B-B14F-4D97-AF65-F5344CB8AC3E}">
        <p14:creationId xmlns:p14="http://schemas.microsoft.com/office/powerpoint/2010/main" val="2144565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D9C4F3-3A51-4F45-8A5D-AAD196BF7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descr="Rocket launch">
            <a:extLst>
              <a:ext uri="{FF2B5EF4-FFF2-40B4-BE49-F238E27FC236}">
                <a16:creationId xmlns:a16="http://schemas.microsoft.com/office/drawing/2014/main" id="{FD3F287C-B907-F093-9F4B-EE4CB6A8CE73}"/>
              </a:ext>
            </a:extLst>
          </p:cNvPr>
          <p:cNvPicPr>
            <a:picLocks noChangeAspect="1"/>
          </p:cNvPicPr>
          <p:nvPr/>
        </p:nvPicPr>
        <p:blipFill rotWithShape="1">
          <a:blip r:embed="rId2">
            <a:alphaModFix amt="25000"/>
          </a:blip>
          <a:srcRect t="15605" r="-2" b="-2"/>
          <a:stretch/>
        </p:blipFill>
        <p:spPr>
          <a:xfrm>
            <a:off x="24601" y="10"/>
            <a:ext cx="12191980" cy="6857990"/>
          </a:xfrm>
          <a:prstGeom prst="rect">
            <a:avLst/>
          </a:prstGeom>
        </p:spPr>
      </p:pic>
      <p:sp>
        <p:nvSpPr>
          <p:cNvPr id="17" name="Rectangle 16">
            <a:extLst>
              <a:ext uri="{FF2B5EF4-FFF2-40B4-BE49-F238E27FC236}">
                <a16:creationId xmlns:a16="http://schemas.microsoft.com/office/drawing/2014/main" id="{24F3C611-0CF5-45ED-9190-A7A9C19AC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86048"/>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202919" y="284176"/>
            <a:ext cx="9784080" cy="150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cap="all">
                <a:solidFill>
                  <a:schemeClr val="bg2"/>
                </a:solidFill>
                <a:latin typeface="+mj-lt"/>
                <a:ea typeface="+mj-ea"/>
                <a:cs typeface="+mj-cs"/>
              </a:rPr>
              <a:t>Conclusions</a:t>
            </a:r>
          </a:p>
        </p:txBody>
      </p:sp>
      <p:sp>
        <p:nvSpPr>
          <p:cNvPr id="2" name="TextBox 1">
            <a:extLst>
              <a:ext uri="{FF2B5EF4-FFF2-40B4-BE49-F238E27FC236}">
                <a16:creationId xmlns:a16="http://schemas.microsoft.com/office/drawing/2014/main" id="{25D85636-9595-39A7-A286-B5C49751F9CD}"/>
              </a:ext>
            </a:extLst>
          </p:cNvPr>
          <p:cNvSpPr txBox="1"/>
          <p:nvPr/>
        </p:nvSpPr>
        <p:spPr>
          <a:xfrm>
            <a:off x="1202919" y="2011680"/>
            <a:ext cx="9784080" cy="420624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182880">
              <a:lnSpc>
                <a:spcPct val="90000"/>
              </a:lnSpc>
              <a:spcAft>
                <a:spcPts val="600"/>
              </a:spcAft>
              <a:buClr>
                <a:schemeClr val="tx1"/>
              </a:buClr>
              <a:buFont typeface="Wingdings" pitchFamily="2" charset="2"/>
              <a:buChar char=""/>
            </a:pPr>
            <a:r>
              <a:rPr lang="en-US" dirty="0"/>
              <a:t>Most early SpaceX launches resulted in unsuccessful landings</a:t>
            </a:r>
          </a:p>
          <a:p>
            <a:pPr marL="285750" indent="-182880">
              <a:lnSpc>
                <a:spcPct val="90000"/>
              </a:lnSpc>
              <a:spcAft>
                <a:spcPts val="600"/>
              </a:spcAft>
              <a:buClr>
                <a:schemeClr val="tx1"/>
              </a:buClr>
              <a:buFont typeface="Wingdings" pitchFamily="2" charset="2"/>
              <a:buChar char=""/>
            </a:pPr>
            <a:r>
              <a:rPr lang="en-US" dirty="0"/>
              <a:t>Since 2013, SpaceX has improves landing success rate every year, resulting in a 63% success rate in 2020</a:t>
            </a:r>
            <a:endParaRPr lang="en-US"/>
          </a:p>
          <a:p>
            <a:pPr marL="285750" indent="-182880">
              <a:lnSpc>
                <a:spcPct val="90000"/>
              </a:lnSpc>
              <a:spcAft>
                <a:spcPts val="600"/>
              </a:spcAft>
              <a:buClr>
                <a:schemeClr val="tx1"/>
              </a:buClr>
              <a:buFont typeface="Wingdings" pitchFamily="2" charset="2"/>
              <a:buChar char=""/>
            </a:pPr>
            <a:r>
              <a:rPr lang="en-US" dirty="0"/>
              <a:t>Orbit type has an impact on landing success. Orbits </a:t>
            </a:r>
            <a:r>
              <a:rPr lang="en-US" dirty="0">
                <a:ea typeface="+mn-lt"/>
                <a:cs typeface="+mn-lt"/>
              </a:rPr>
              <a:t>ES-L1, SSO, HEO, and GEO have a 100% landing success rate.</a:t>
            </a:r>
            <a:endParaRPr lang="en-US" dirty="0"/>
          </a:p>
          <a:p>
            <a:pPr marL="285750" indent="-182880">
              <a:lnSpc>
                <a:spcPct val="90000"/>
              </a:lnSpc>
              <a:spcAft>
                <a:spcPts val="600"/>
              </a:spcAft>
              <a:buClr>
                <a:schemeClr val="tx1"/>
              </a:buClr>
              <a:buFont typeface="Wingdings" pitchFamily="2" charset="2"/>
              <a:buChar char=""/>
            </a:pPr>
            <a:r>
              <a:rPr lang="en-US" dirty="0"/>
              <a:t>Launch site KCS LC-39A has the highest probability of success per launch at 76.9%</a:t>
            </a:r>
          </a:p>
          <a:p>
            <a:pPr marL="285750" indent="-182880">
              <a:lnSpc>
                <a:spcPct val="90000"/>
              </a:lnSpc>
              <a:spcAft>
                <a:spcPts val="600"/>
              </a:spcAft>
              <a:buClr>
                <a:schemeClr val="tx1"/>
              </a:buClr>
              <a:buFont typeface="Wingdings" pitchFamily="2" charset="2"/>
              <a:buChar char=""/>
            </a:pPr>
            <a:r>
              <a:rPr lang="en-US"/>
              <a:t>We built decision tree model to predict launch landing success, with  </a:t>
            </a:r>
            <a:r>
              <a:rPr lang="en-US" dirty="0">
                <a:ea typeface="+mn-lt"/>
                <a:cs typeface="+mn-lt"/>
              </a:rPr>
              <a:t>87.5% accuracy on in sample data,</a:t>
            </a:r>
            <a:r>
              <a:rPr lang="en-US" dirty="0"/>
              <a:t> and </a:t>
            </a:r>
            <a:r>
              <a:rPr lang="en-US" dirty="0">
                <a:ea typeface="+mn-lt"/>
                <a:cs typeface="+mn-lt"/>
              </a:rPr>
              <a:t>94.4% accuracy on out of sample data</a:t>
            </a:r>
          </a:p>
          <a:p>
            <a:pPr marL="285750" indent="-182880">
              <a:lnSpc>
                <a:spcPct val="90000"/>
              </a:lnSpc>
              <a:spcAft>
                <a:spcPts val="600"/>
              </a:spcAft>
              <a:buClr>
                <a:schemeClr val="tx1"/>
              </a:buClr>
              <a:buFont typeface="Wingdings" pitchFamily="2" charset="2"/>
              <a:buChar char=""/>
            </a:pPr>
            <a:endParaRPr lang="en-US" dirty="0"/>
          </a:p>
          <a:p>
            <a:pPr marL="285750" indent="-182880">
              <a:lnSpc>
                <a:spcPct val="90000"/>
              </a:lnSpc>
              <a:spcAft>
                <a:spcPts val="600"/>
              </a:spcAft>
              <a:buClr>
                <a:schemeClr val="tx1"/>
              </a:buClr>
              <a:buFont typeface="Wingdings" pitchFamily="2" charset="2"/>
              <a:buChar char=""/>
            </a:pPr>
            <a:endParaRPr lang="en-US" dirty="0"/>
          </a:p>
          <a:p>
            <a:pPr marL="285750" indent="-182880">
              <a:lnSpc>
                <a:spcPct val="90000"/>
              </a:lnSpc>
              <a:spcAft>
                <a:spcPts val="600"/>
              </a:spcAft>
              <a:buClr>
                <a:schemeClr val="tx1"/>
              </a:buClr>
              <a:buFont typeface="Wingdings" pitchFamily="2" charset="2"/>
              <a:buChar char=""/>
            </a:pP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a:spcAft>
                <a:spcPts val="600"/>
              </a:spcAft>
            </a:pPr>
            <a:fld id="{5075537C-CA84-1446-933C-8E9D027F9201}" type="slidenum">
              <a:rPr lang="en-US" smtClean="0"/>
              <a:pPr>
                <a:spcAft>
                  <a:spcPts val="600"/>
                </a:spcAft>
              </a:pPr>
              <a:t>49</a:t>
            </a:fld>
            <a:endParaRPr lang="en-US"/>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2844350" y="3882336"/>
            <a:ext cx="1454730" cy="152963"/>
          </a:xfrm>
          <a:prstGeom prst="rect">
            <a:avLst/>
          </a:prstGeom>
          <a:solidFill>
            <a:srgbClr val="0948CB"/>
          </a:solidFill>
        </p:spPr>
        <p:txBody>
          <a:bodyPr wrap="square" lIns="91440" tIns="45720" rIns="91440" bIns="45720" rtlCol="0" anchor="t">
            <a:spAutoFit/>
          </a:bodyPr>
          <a:lstStyle/>
          <a:p>
            <a:endParaRPr lang="en-US">
              <a:solidFill>
                <a:schemeClr val="bg1"/>
              </a:solidFill>
            </a:endParaRPr>
          </a:p>
        </p:txBody>
      </p:sp>
      <p:sp>
        <p:nvSpPr>
          <p:cNvPr id="4" name="TextBox 3">
            <a:extLst>
              <a:ext uri="{FF2B5EF4-FFF2-40B4-BE49-F238E27FC236}">
                <a16:creationId xmlns:a16="http://schemas.microsoft.com/office/drawing/2014/main" id="{5A89973E-7C05-4E60-8DC5-E07C9B36CD7A}"/>
              </a:ext>
            </a:extLst>
          </p:cNvPr>
          <p:cNvSpPr txBox="1"/>
          <p:nvPr/>
        </p:nvSpPr>
        <p:spPr>
          <a:xfrm>
            <a:off x="866467" y="2396612"/>
            <a:ext cx="648929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a:solidFill>
                  <a:schemeClr val="bg1"/>
                </a:solidFill>
              </a:rPr>
              <a:t>Methodology</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58963"/>
            <a:ext cx="10515600" cy="4351337"/>
          </a:xfrm>
          <a:prstGeom prst="rect">
            <a:avLst/>
          </a:prstGeom>
        </p:spPr>
        <p:txBody>
          <a:bodyPr vert="horz" lIns="91440" tIns="45720" rIns="91440" bIns="45720" rtlCol="0" anchor="t">
            <a:normAutofit/>
          </a:bodyPr>
          <a:lstStyle/>
          <a:p>
            <a:pPr>
              <a:lnSpc>
                <a:spcPct val="100000"/>
              </a:lnSpc>
              <a:spcBef>
                <a:spcPts val="1400"/>
              </a:spcBef>
            </a:pPr>
            <a:r>
              <a:rPr lang="en-US" dirty="0">
                <a:solidFill>
                  <a:schemeClr val="bg1"/>
                </a:solidFill>
                <a:ea typeface="+mn-lt"/>
                <a:cs typeface="+mn-lt"/>
              </a:rPr>
              <a:t>My GitHub Repository: </a:t>
            </a:r>
            <a:r>
              <a:rPr lang="en-US" dirty="0">
                <a:solidFill>
                  <a:schemeClr val="bg1"/>
                </a:solidFill>
                <a:latin typeface="Corbel"/>
                <a:hlinkClick r:id="rId4">
                  <a:extLst>
                    <a:ext uri="{A12FA001-AC4F-418D-AE19-62706E023703}">
                      <ahyp:hlinkClr xmlns:ahyp="http://schemas.microsoft.com/office/drawing/2018/hyperlinkcolor" val="tx"/>
                    </a:ext>
                  </a:extLst>
                </a:hlinkClick>
              </a:rPr>
              <a:t>https://github.com/rudigallegos/Capstone-Project.git</a:t>
            </a:r>
            <a:endParaRPr lang="en-US">
              <a:solidFill>
                <a:schemeClr val="bg1"/>
              </a:solidFill>
              <a:ea typeface="+mn-lt"/>
              <a:cs typeface="+mn-lt"/>
            </a:endParaRPr>
          </a:p>
          <a:p>
            <a:pPr>
              <a:lnSpc>
                <a:spcPct val="100000"/>
              </a:lnSpc>
              <a:spcBef>
                <a:spcPts val="1400"/>
              </a:spcBef>
            </a:pPr>
            <a:r>
              <a:rPr lang="en-US" dirty="0">
                <a:solidFill>
                  <a:schemeClr val="bg1"/>
                </a:solidFill>
                <a:latin typeface="Corbel"/>
              </a:rPr>
              <a:t>The data for the SQL Exploratory Data Analysis portion of this project is stored in an IBM DB2 cloud storage environment. </a:t>
            </a:r>
            <a:endParaRPr lang="en-US" dirty="0">
              <a:solidFill>
                <a:schemeClr val="bg1"/>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0E08B-A7E1-158B-136E-6C67B1587F4C}"/>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B32BC840-C948-F813-D399-B354FAC277DA}"/>
              </a:ext>
            </a:extLst>
          </p:cNvPr>
          <p:cNvSpPr>
            <a:spLocks noGrp="1"/>
          </p:cNvSpPr>
          <p:nvPr>
            <p:ph sz="half" idx="1"/>
          </p:nvPr>
        </p:nvSpPr>
        <p:spPr/>
        <p:txBody>
          <a:bodyPr vert="horz" lIns="91440" tIns="45720" rIns="91440" bIns="45720" rtlCol="0" anchor="t">
            <a:noAutofit/>
          </a:bodyPr>
          <a:lstStyle/>
          <a:p>
            <a:pPr marL="0">
              <a:spcBef>
                <a:spcPts val="1400"/>
              </a:spcBef>
              <a:spcAft>
                <a:spcPts val="0"/>
              </a:spcAft>
              <a:buFont typeface="Wingdings,Sans-Serif" pitchFamily="2" charset="2"/>
            </a:pPr>
            <a:r>
              <a:rPr lang="en-US" sz="2000"/>
              <a:t>Data collection methodology:</a:t>
            </a:r>
            <a:endParaRPr lang="en-US" sz="2000">
              <a:ea typeface="+mn-lt"/>
              <a:cs typeface="+mn-lt"/>
            </a:endParaRPr>
          </a:p>
          <a:p>
            <a:pPr lvl="1">
              <a:spcBef>
                <a:spcPts val="1400"/>
              </a:spcBef>
              <a:spcAft>
                <a:spcPts val="0"/>
              </a:spcAft>
              <a:buFont typeface="Wingdings,Sans-Serif" pitchFamily="2" charset="2"/>
            </a:pPr>
            <a:r>
              <a:rPr lang="en-US" sz="1800"/>
              <a:t>Web scraped tabular data on SpaceX launches from Wikipedia.</a:t>
            </a:r>
            <a:endParaRPr lang="en-US" sz="1800">
              <a:ea typeface="+mn-lt"/>
              <a:cs typeface="+mn-lt"/>
            </a:endParaRPr>
          </a:p>
          <a:p>
            <a:pPr lvl="1">
              <a:spcBef>
                <a:spcPts val="1400"/>
              </a:spcBef>
              <a:spcAft>
                <a:spcPts val="0"/>
              </a:spcAft>
              <a:buFont typeface="Wingdings,Sans-Serif" pitchFamily="2" charset="2"/>
            </a:pPr>
            <a:r>
              <a:rPr lang="en-US" sz="1800"/>
              <a:t>Requested past launch data from SpaceX REST API</a:t>
            </a:r>
            <a:endParaRPr lang="en-US" sz="1800">
              <a:ea typeface="+mn-lt"/>
              <a:cs typeface="+mn-lt"/>
            </a:endParaRPr>
          </a:p>
          <a:p>
            <a:pPr>
              <a:spcBef>
                <a:spcPts val="1400"/>
              </a:spcBef>
              <a:spcAft>
                <a:spcPts val="0"/>
              </a:spcAft>
              <a:buFont typeface="Wingdings,Sans-Serif" pitchFamily="2" charset="2"/>
            </a:pPr>
            <a:r>
              <a:rPr lang="en-US" sz="2000"/>
              <a:t>Perform data wrangling</a:t>
            </a:r>
            <a:endParaRPr lang="en-US" sz="2000">
              <a:ea typeface="+mn-lt"/>
              <a:cs typeface="+mn-lt"/>
            </a:endParaRPr>
          </a:p>
          <a:p>
            <a:pPr lvl="1">
              <a:spcBef>
                <a:spcPts val="1400"/>
              </a:spcBef>
              <a:spcAft>
                <a:spcPts val="0"/>
              </a:spcAft>
              <a:buFont typeface="Wingdings,Sans-Serif" pitchFamily="2" charset="2"/>
            </a:pPr>
            <a:r>
              <a:rPr lang="en-US" sz="1800"/>
              <a:t>Removed data for </a:t>
            </a:r>
            <a:r>
              <a:rPr lang="en-US" sz="1800" err="1"/>
              <a:t>non Falcon</a:t>
            </a:r>
            <a:r>
              <a:rPr lang="en-US" sz="1800"/>
              <a:t> 9 launches</a:t>
            </a:r>
            <a:endParaRPr lang="en-US" sz="1800">
              <a:ea typeface="+mn-lt"/>
              <a:cs typeface="+mn-lt"/>
            </a:endParaRPr>
          </a:p>
          <a:p>
            <a:pPr lvl="1">
              <a:spcBef>
                <a:spcPts val="1400"/>
              </a:spcBef>
              <a:spcAft>
                <a:spcPts val="0"/>
              </a:spcAft>
              <a:buFont typeface="Wingdings,Sans-Serif" pitchFamily="2" charset="2"/>
            </a:pPr>
            <a:r>
              <a:rPr lang="en-US" sz="1800"/>
              <a:t>Transformed categorical data into integrals</a:t>
            </a:r>
            <a:endParaRPr lang="en-US" sz="1800">
              <a:ea typeface="+mn-lt"/>
              <a:cs typeface="+mn-lt"/>
            </a:endParaRPr>
          </a:p>
          <a:p>
            <a:pPr lvl="1">
              <a:spcBef>
                <a:spcPts val="1400"/>
              </a:spcBef>
              <a:spcAft>
                <a:spcPts val="0"/>
              </a:spcAft>
              <a:buFont typeface="Wingdings,Sans-Serif" pitchFamily="2" charset="2"/>
            </a:pPr>
            <a:r>
              <a:rPr lang="en-US" sz="1800"/>
              <a:t>Replaced missing payload mass data with the sample mean</a:t>
            </a:r>
            <a:endParaRPr lang="en-US" sz="1800">
              <a:ea typeface="+mn-lt"/>
              <a:cs typeface="+mn-lt"/>
            </a:endParaRPr>
          </a:p>
          <a:p>
            <a:pPr lvl="1">
              <a:spcBef>
                <a:spcPts val="1400"/>
              </a:spcBef>
              <a:spcAft>
                <a:spcPts val="0"/>
              </a:spcAft>
              <a:buFont typeface="Wingdings,Sans-Serif" pitchFamily="2" charset="2"/>
            </a:pPr>
            <a:r>
              <a:rPr lang="en-US" sz="1800"/>
              <a:t>Classified successful landings as 1 and unsuccessful landings as 0</a:t>
            </a:r>
          </a:p>
        </p:txBody>
      </p:sp>
      <p:sp>
        <p:nvSpPr>
          <p:cNvPr id="4" name="Content Placeholder 3">
            <a:extLst>
              <a:ext uri="{FF2B5EF4-FFF2-40B4-BE49-F238E27FC236}">
                <a16:creationId xmlns:a16="http://schemas.microsoft.com/office/drawing/2014/main" id="{C07FA5E1-5C5A-4BC1-D3BA-1A80851EF6EC}"/>
              </a:ext>
            </a:extLst>
          </p:cNvPr>
          <p:cNvSpPr>
            <a:spLocks noGrp="1"/>
          </p:cNvSpPr>
          <p:nvPr>
            <p:ph sz="half" idx="2"/>
          </p:nvPr>
        </p:nvSpPr>
        <p:spPr/>
        <p:txBody>
          <a:bodyPr vert="horz" lIns="91440" tIns="45720" rIns="91440" bIns="45720" rtlCol="0" anchor="t">
            <a:normAutofit fontScale="92500" lnSpcReduction="20000"/>
          </a:bodyPr>
          <a:lstStyle/>
          <a:p>
            <a:pPr>
              <a:spcBef>
                <a:spcPts val="1400"/>
              </a:spcBef>
              <a:spcAft>
                <a:spcPts val="0"/>
              </a:spcAft>
              <a:buFont typeface="Wingdings,Sans-Serif" pitchFamily="2" charset="2"/>
            </a:pPr>
            <a:r>
              <a:rPr lang="en-US" sz="2000"/>
              <a:t>Perform exploratory data analysis (EDA) using visualization and SQL</a:t>
            </a:r>
            <a:endParaRPr lang="en-US" sz="2000">
              <a:ea typeface="+mn-lt"/>
              <a:cs typeface="+mn-lt"/>
            </a:endParaRPr>
          </a:p>
          <a:p>
            <a:pPr lvl="1">
              <a:spcBef>
                <a:spcPts val="1400"/>
              </a:spcBef>
              <a:spcAft>
                <a:spcPts val="0"/>
              </a:spcAft>
              <a:buFont typeface="Wingdings,Sans-Serif" pitchFamily="2" charset="2"/>
            </a:pPr>
            <a:r>
              <a:rPr lang="en-US" sz="1800"/>
              <a:t>Used bar graphs and scatterplots to visually represent relationships between variables.</a:t>
            </a:r>
            <a:endParaRPr lang="en-US" sz="1800">
              <a:ea typeface="+mn-lt"/>
              <a:cs typeface="+mn-lt"/>
            </a:endParaRPr>
          </a:p>
          <a:p>
            <a:pPr lvl="1">
              <a:spcBef>
                <a:spcPts val="1400"/>
              </a:spcBef>
              <a:spcAft>
                <a:spcPts val="0"/>
              </a:spcAft>
              <a:buFont typeface="Wingdings,Sans-Serif" pitchFamily="2" charset="2"/>
            </a:pPr>
            <a:r>
              <a:rPr lang="en-US" sz="1800"/>
              <a:t>Used SQL to explore relationships between variables</a:t>
            </a:r>
            <a:endParaRPr lang="en-US" sz="1800">
              <a:ea typeface="+mn-lt"/>
              <a:cs typeface="+mn-lt"/>
            </a:endParaRPr>
          </a:p>
          <a:p>
            <a:pPr>
              <a:spcBef>
                <a:spcPts val="1400"/>
              </a:spcBef>
              <a:spcAft>
                <a:spcPts val="0"/>
              </a:spcAft>
              <a:buFont typeface="Wingdings,Sans-Serif" pitchFamily="2" charset="2"/>
            </a:pPr>
            <a:r>
              <a:rPr lang="en-US" sz="2000"/>
              <a:t>Perform interactive visual analytics using Folium and </a:t>
            </a:r>
            <a:r>
              <a:rPr lang="en-US" sz="2000" err="1"/>
              <a:t>Plotly</a:t>
            </a:r>
            <a:r>
              <a:rPr lang="en-US" sz="2000"/>
              <a:t> Dash</a:t>
            </a:r>
            <a:endParaRPr lang="en-US" sz="2000">
              <a:ea typeface="+mn-lt"/>
              <a:cs typeface="+mn-lt"/>
            </a:endParaRPr>
          </a:p>
          <a:p>
            <a:pPr lvl="1">
              <a:spcBef>
                <a:spcPts val="1400"/>
              </a:spcBef>
              <a:spcAft>
                <a:spcPts val="0"/>
              </a:spcAft>
              <a:buFont typeface="Wingdings,Sans-Serif" pitchFamily="2" charset="2"/>
            </a:pPr>
            <a:r>
              <a:rPr lang="en-US" sz="1800"/>
              <a:t>Explored launch sites with interactive Folium maps</a:t>
            </a:r>
            <a:endParaRPr lang="en-US" sz="1800">
              <a:ea typeface="+mn-lt"/>
              <a:cs typeface="+mn-lt"/>
            </a:endParaRPr>
          </a:p>
          <a:p>
            <a:pPr lvl="1">
              <a:spcBef>
                <a:spcPts val="1400"/>
              </a:spcBef>
              <a:spcAft>
                <a:spcPts val="0"/>
              </a:spcAft>
              <a:buFont typeface="Wingdings,Sans-Serif" pitchFamily="2" charset="2"/>
            </a:pPr>
            <a:r>
              <a:rPr lang="en-US" sz="1800"/>
              <a:t>Used </a:t>
            </a:r>
            <a:r>
              <a:rPr lang="en-US" sz="1800" err="1"/>
              <a:t>plotly</a:t>
            </a:r>
            <a:r>
              <a:rPr lang="en-US" sz="1800"/>
              <a:t> to visualize and interact with payload and success launch data</a:t>
            </a:r>
            <a:endParaRPr lang="en-US" sz="1800">
              <a:ea typeface="+mn-lt"/>
              <a:cs typeface="+mn-lt"/>
            </a:endParaRPr>
          </a:p>
          <a:p>
            <a:pPr>
              <a:spcBef>
                <a:spcPts val="1400"/>
              </a:spcBef>
              <a:spcAft>
                <a:spcPts val="0"/>
              </a:spcAft>
              <a:buFont typeface="Wingdings,Sans-Serif" pitchFamily="2" charset="2"/>
            </a:pPr>
            <a:r>
              <a:rPr lang="en-US" sz="2000"/>
              <a:t>Perform predictive analysis using classification models</a:t>
            </a:r>
          </a:p>
        </p:txBody>
      </p:sp>
    </p:spTree>
    <p:extLst>
      <p:ext uri="{BB962C8B-B14F-4D97-AF65-F5344CB8AC3E}">
        <p14:creationId xmlns:p14="http://schemas.microsoft.com/office/powerpoint/2010/main" val="2940781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83374D-9EA7-4E1A-B621-AC981791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5" name="Rectangle 24">
            <a:extLst>
              <a:ext uri="{FF2B5EF4-FFF2-40B4-BE49-F238E27FC236}">
                <a16:creationId xmlns:a16="http://schemas.microsoft.com/office/drawing/2014/main" id="{903EC245-C9B2-41DB-AC99-41DB7FC14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006CB6-41D0-433B-A9A4-C3C0695FD1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0"/>
            <a:ext cx="465164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6B085380-27CE-4E71-AA77-81E6A0399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0358" y="2224216"/>
            <a:ext cx="4651642" cy="17381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663070" y="2338928"/>
            <a:ext cx="4134677" cy="150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85000"/>
              </a:lnSpc>
              <a:spcAft>
                <a:spcPts val="600"/>
              </a:spcAft>
            </a:pPr>
            <a:r>
              <a:rPr lang="en-US" cap="all">
                <a:solidFill>
                  <a:schemeClr val="tx2"/>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658927" y="6422854"/>
            <a:ext cx="946264" cy="365125"/>
          </a:xfrm>
        </p:spPr>
        <p:txBody>
          <a:bodyPr vert="horz" lIns="45720" tIns="45720" rIns="91440" bIns="45720" rtlCol="0" anchor="ctr">
            <a:normAutofit/>
          </a:bodyPr>
          <a:lstStyle/>
          <a:p>
            <a:pPr defTabSz="457200">
              <a:spcAft>
                <a:spcPts val="600"/>
              </a:spcAft>
            </a:pPr>
            <a:fld id="{5075537C-CA84-1446-933C-8E9D027F9201}" type="slidenum">
              <a:rPr lang="en-US">
                <a:solidFill>
                  <a:srgbClr val="FFFFFF"/>
                </a:solidFill>
              </a:rPr>
              <a:pPr defTabSz="457200">
                <a:spcAft>
                  <a:spcPts val="600"/>
                </a:spcAft>
              </a:pPr>
              <a:t>7</a:t>
            </a:fld>
            <a:endParaRPr lang="en-US">
              <a:solidFill>
                <a:srgbClr val="FFFFFF"/>
              </a:solidFill>
            </a:endParaRPr>
          </a:p>
        </p:txBody>
      </p:sp>
      <p:graphicFrame>
        <p:nvGraphicFramePr>
          <p:cNvPr id="14" name="Content Placeholder 4">
            <a:extLst>
              <a:ext uri="{FF2B5EF4-FFF2-40B4-BE49-F238E27FC236}">
                <a16:creationId xmlns:a16="http://schemas.microsoft.com/office/drawing/2014/main" id="{3B6C39DF-B3ED-6D7E-D0E3-EB1AD7577A2F}"/>
              </a:ext>
            </a:extLst>
          </p:cNvPr>
          <p:cNvGraphicFramePr>
            <a:graphicFrameLocks noGrp="1"/>
          </p:cNvGraphicFramePr>
          <p:nvPr>
            <p:ph idx="4294967295"/>
            <p:extLst>
              <p:ext uri="{D42A27DB-BD31-4B8C-83A1-F6EECF244321}">
                <p14:modId xmlns:p14="http://schemas.microsoft.com/office/powerpoint/2010/main" val="3911454189"/>
              </p:ext>
            </p:extLst>
          </p:nvPr>
        </p:nvGraphicFramePr>
        <p:xfrm>
          <a:off x="965199" y="927809"/>
          <a:ext cx="5606327" cy="501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262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2" name="Picture 6" descr="Graphical user interface, text, application, chat or text message&#10;&#10;Description automatically generated">
            <a:extLst>
              <a:ext uri="{FF2B5EF4-FFF2-40B4-BE49-F238E27FC236}">
                <a16:creationId xmlns:a16="http://schemas.microsoft.com/office/drawing/2014/main" id="{6246162D-1F42-160C-9D96-E75A77139A16}"/>
              </a:ext>
            </a:extLst>
          </p:cNvPr>
          <p:cNvPicPr>
            <a:picLocks noChangeAspect="1"/>
          </p:cNvPicPr>
          <p:nvPr/>
        </p:nvPicPr>
        <p:blipFill>
          <a:blip r:embed="rId3"/>
          <a:stretch>
            <a:fillRect/>
          </a:stretch>
        </p:blipFill>
        <p:spPr>
          <a:xfrm>
            <a:off x="307167" y="2150789"/>
            <a:ext cx="4089825" cy="737450"/>
          </a:xfrm>
          <a:prstGeom prst="rect">
            <a:avLst/>
          </a:prstGeom>
        </p:spPr>
      </p:pic>
      <p:sp>
        <p:nvSpPr>
          <p:cNvPr id="7" name="TextBox 6">
            <a:extLst>
              <a:ext uri="{FF2B5EF4-FFF2-40B4-BE49-F238E27FC236}">
                <a16:creationId xmlns:a16="http://schemas.microsoft.com/office/drawing/2014/main" id="{FE9A08DD-A9A0-075E-7AB0-0357FEA3C9D3}"/>
              </a:ext>
            </a:extLst>
          </p:cNvPr>
          <p:cNvSpPr txBox="1"/>
          <p:nvPr/>
        </p:nvSpPr>
        <p:spPr>
          <a:xfrm>
            <a:off x="1213" y="1562161"/>
            <a:ext cx="579207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1.</a:t>
            </a:r>
            <a:r>
              <a:rPr lang="en-US" sz="1400" b="1"/>
              <a:t>ll</a:t>
            </a:r>
            <a:r>
              <a:rPr lang="en-US" sz="1400" b="1">
                <a:solidFill>
                  <a:schemeClr val="bg1"/>
                </a:solidFill>
              </a:rPr>
              <a:t> Make GET Request from SpaceX API. Then, decode content as a .Json file to convert into a Pandas DataFrame.</a:t>
            </a:r>
            <a:endParaRPr lang="en-US">
              <a:solidFill>
                <a:schemeClr val="bg1"/>
              </a:solidFill>
            </a:endParaRPr>
          </a:p>
        </p:txBody>
      </p:sp>
      <p:sp>
        <p:nvSpPr>
          <p:cNvPr id="3" name="TextBox 2">
            <a:extLst>
              <a:ext uri="{FF2B5EF4-FFF2-40B4-BE49-F238E27FC236}">
                <a16:creationId xmlns:a16="http://schemas.microsoft.com/office/drawing/2014/main" id="{AF760A8E-C5E0-8F0E-64DB-6C7A879A7B18}"/>
              </a:ext>
            </a:extLst>
          </p:cNvPr>
          <p:cNvSpPr txBox="1"/>
          <p:nvPr/>
        </p:nvSpPr>
        <p:spPr>
          <a:xfrm>
            <a:off x="4705" y="3179702"/>
            <a:ext cx="43885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endParaRPr lang="en-US">
              <a:solidFill>
                <a:schemeClr val="bg1"/>
              </a:solidFill>
            </a:endParaRPr>
          </a:p>
          <a:p>
            <a:r>
              <a:rPr lang="en-US" sz="1400" b="1">
                <a:solidFill>
                  <a:schemeClr val="bg1"/>
                </a:solidFill>
              </a:rPr>
              <a:t>2.  Clean data to extract desired information.</a:t>
            </a:r>
          </a:p>
        </p:txBody>
      </p:sp>
      <p:pic>
        <p:nvPicPr>
          <p:cNvPr id="5" name="Picture 7" descr="Text&#10;&#10;Description automatically generated">
            <a:extLst>
              <a:ext uri="{FF2B5EF4-FFF2-40B4-BE49-F238E27FC236}">
                <a16:creationId xmlns:a16="http://schemas.microsoft.com/office/drawing/2014/main" id="{4E363A55-D3D1-D9E3-052D-69EB1AB8BE79}"/>
              </a:ext>
            </a:extLst>
          </p:cNvPr>
          <p:cNvPicPr>
            <a:picLocks noChangeAspect="1"/>
          </p:cNvPicPr>
          <p:nvPr/>
        </p:nvPicPr>
        <p:blipFill>
          <a:blip r:embed="rId4"/>
          <a:stretch>
            <a:fillRect/>
          </a:stretch>
        </p:blipFill>
        <p:spPr>
          <a:xfrm>
            <a:off x="359362" y="3973150"/>
            <a:ext cx="4079051" cy="2034957"/>
          </a:xfrm>
          <a:prstGeom prst="rect">
            <a:avLst/>
          </a:prstGeom>
        </p:spPr>
      </p:pic>
      <p:pic>
        <p:nvPicPr>
          <p:cNvPr id="8" name="Picture 8" descr="Text&#10;&#10;Description automatically generated">
            <a:extLst>
              <a:ext uri="{FF2B5EF4-FFF2-40B4-BE49-F238E27FC236}">
                <a16:creationId xmlns:a16="http://schemas.microsoft.com/office/drawing/2014/main" id="{50062825-AD09-6921-6CA5-34B99FD13119}"/>
              </a:ext>
            </a:extLst>
          </p:cNvPr>
          <p:cNvPicPr>
            <a:picLocks noChangeAspect="1"/>
          </p:cNvPicPr>
          <p:nvPr/>
        </p:nvPicPr>
        <p:blipFill>
          <a:blip r:embed="rId5"/>
          <a:stretch>
            <a:fillRect/>
          </a:stretch>
        </p:blipFill>
        <p:spPr>
          <a:xfrm>
            <a:off x="6097881" y="1620798"/>
            <a:ext cx="3420533" cy="2346407"/>
          </a:xfrm>
          <a:prstGeom prst="rect">
            <a:avLst/>
          </a:prstGeom>
        </p:spPr>
      </p:pic>
      <p:sp>
        <p:nvSpPr>
          <p:cNvPr id="9" name="TextBox 8">
            <a:extLst>
              <a:ext uri="{FF2B5EF4-FFF2-40B4-BE49-F238E27FC236}">
                <a16:creationId xmlns:a16="http://schemas.microsoft.com/office/drawing/2014/main" id="{F955280E-1462-CB3C-48E6-C44112D51018}"/>
              </a:ext>
            </a:extLst>
          </p:cNvPr>
          <p:cNvSpPr txBox="1"/>
          <p:nvPr/>
        </p:nvSpPr>
        <p:spPr>
          <a:xfrm>
            <a:off x="5870219" y="1091258"/>
            <a:ext cx="63217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3.  Create a dictionary form the cleaned data, then convert that dictionary into a new </a:t>
            </a:r>
            <a:r>
              <a:rPr lang="en-US" sz="1400" b="1" err="1">
                <a:solidFill>
                  <a:schemeClr val="bg1"/>
                </a:solidFill>
              </a:rPr>
              <a:t>dataframe</a:t>
            </a:r>
            <a:r>
              <a:rPr lang="en-US" sz="1400" b="1">
                <a:solidFill>
                  <a:schemeClr val="bg1"/>
                </a:solidFill>
              </a:rPr>
              <a:t>.</a:t>
            </a:r>
          </a:p>
        </p:txBody>
      </p:sp>
      <p:pic>
        <p:nvPicPr>
          <p:cNvPr id="10" name="Picture 10" descr="Graphical user interface, text, application, chat or text message&#10;&#10;Description automatically generated">
            <a:extLst>
              <a:ext uri="{FF2B5EF4-FFF2-40B4-BE49-F238E27FC236}">
                <a16:creationId xmlns:a16="http://schemas.microsoft.com/office/drawing/2014/main" id="{279A79AA-7A99-21CC-5BE0-FEF98C68C880}"/>
              </a:ext>
            </a:extLst>
          </p:cNvPr>
          <p:cNvPicPr>
            <a:picLocks noChangeAspect="1"/>
          </p:cNvPicPr>
          <p:nvPr/>
        </p:nvPicPr>
        <p:blipFill>
          <a:blip r:embed="rId6"/>
          <a:stretch>
            <a:fillRect/>
          </a:stretch>
        </p:blipFill>
        <p:spPr>
          <a:xfrm>
            <a:off x="8948325" y="2212950"/>
            <a:ext cx="2611496" cy="597653"/>
          </a:xfrm>
          <a:prstGeom prst="rect">
            <a:avLst/>
          </a:prstGeom>
        </p:spPr>
      </p:pic>
      <p:sp>
        <p:nvSpPr>
          <p:cNvPr id="11" name="TextBox 10">
            <a:extLst>
              <a:ext uri="{FF2B5EF4-FFF2-40B4-BE49-F238E27FC236}">
                <a16:creationId xmlns:a16="http://schemas.microsoft.com/office/drawing/2014/main" id="{4218D3BF-45F3-1B42-582F-A92743FC2BBE}"/>
              </a:ext>
            </a:extLst>
          </p:cNvPr>
          <p:cNvSpPr txBox="1"/>
          <p:nvPr/>
        </p:nvSpPr>
        <p:spPr>
          <a:xfrm>
            <a:off x="5870221" y="4125148"/>
            <a:ext cx="61994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4.  Filter the data to only include that of Falcon 9 launches. </a:t>
            </a:r>
            <a:r>
              <a:rPr lang="en-US" sz="1400" b="1" err="1">
                <a:solidFill>
                  <a:schemeClr val="bg1"/>
                </a:solidFill>
              </a:rPr>
              <a:t>FInally</a:t>
            </a:r>
            <a:r>
              <a:rPr lang="en-US" sz="1400" b="1">
                <a:solidFill>
                  <a:schemeClr val="bg1"/>
                </a:solidFill>
              </a:rPr>
              <a:t>, replace missing </a:t>
            </a:r>
            <a:r>
              <a:rPr lang="en-US" sz="1400" b="1" err="1">
                <a:solidFill>
                  <a:schemeClr val="bg1"/>
                </a:solidFill>
              </a:rPr>
              <a:t>PayLoadMass</a:t>
            </a:r>
            <a:r>
              <a:rPr lang="en-US" sz="1400" b="1">
                <a:solidFill>
                  <a:schemeClr val="bg1"/>
                </a:solidFill>
              </a:rPr>
              <a:t> data with the </a:t>
            </a:r>
            <a:r>
              <a:rPr lang="en-US" sz="1400" b="1" err="1">
                <a:solidFill>
                  <a:schemeClr val="bg1"/>
                </a:solidFill>
              </a:rPr>
              <a:t>PayLoadMass</a:t>
            </a:r>
            <a:r>
              <a:rPr lang="en-US" sz="1400" b="1">
                <a:solidFill>
                  <a:schemeClr val="bg1"/>
                </a:solidFill>
              </a:rPr>
              <a:t> average.</a:t>
            </a:r>
          </a:p>
        </p:txBody>
      </p:sp>
      <p:pic>
        <p:nvPicPr>
          <p:cNvPr id="12" name="Picture 12" descr="Text&#10;&#10;Description automatically generated">
            <a:extLst>
              <a:ext uri="{FF2B5EF4-FFF2-40B4-BE49-F238E27FC236}">
                <a16:creationId xmlns:a16="http://schemas.microsoft.com/office/drawing/2014/main" id="{82B8735A-58CD-C87C-F151-F6953E130A2D}"/>
              </a:ext>
            </a:extLst>
          </p:cNvPr>
          <p:cNvPicPr>
            <a:picLocks noChangeAspect="1"/>
          </p:cNvPicPr>
          <p:nvPr/>
        </p:nvPicPr>
        <p:blipFill>
          <a:blip r:embed="rId7"/>
          <a:stretch>
            <a:fillRect/>
          </a:stretch>
        </p:blipFill>
        <p:spPr>
          <a:xfrm>
            <a:off x="6276623" y="4702693"/>
            <a:ext cx="4850460" cy="970987"/>
          </a:xfrm>
          <a:prstGeom prst="rect">
            <a:avLst/>
          </a:prstGeom>
        </p:spPr>
      </p:pic>
      <p:pic>
        <p:nvPicPr>
          <p:cNvPr id="13" name="Picture 13" descr="Text&#10;&#10;Description automatically generated">
            <a:extLst>
              <a:ext uri="{FF2B5EF4-FFF2-40B4-BE49-F238E27FC236}">
                <a16:creationId xmlns:a16="http://schemas.microsoft.com/office/drawing/2014/main" id="{68595E56-DA33-F303-0F60-43CFC86F3E21}"/>
              </a:ext>
            </a:extLst>
          </p:cNvPr>
          <p:cNvPicPr>
            <a:picLocks noChangeAspect="1"/>
          </p:cNvPicPr>
          <p:nvPr/>
        </p:nvPicPr>
        <p:blipFill>
          <a:blip r:embed="rId8"/>
          <a:stretch>
            <a:fillRect/>
          </a:stretch>
        </p:blipFill>
        <p:spPr>
          <a:xfrm>
            <a:off x="6323660" y="5628731"/>
            <a:ext cx="4765792" cy="972164"/>
          </a:xfrm>
          <a:prstGeom prst="rect">
            <a:avLst/>
          </a:prstGeom>
        </p:spPr>
      </p:pic>
      <p:sp>
        <p:nvSpPr>
          <p:cNvPr id="14" name="TextBox 13">
            <a:extLst>
              <a:ext uri="{FF2B5EF4-FFF2-40B4-BE49-F238E27FC236}">
                <a16:creationId xmlns:a16="http://schemas.microsoft.com/office/drawing/2014/main" id="{F483BD0B-B7A1-AFE7-AEA8-E1154F87FD5A}"/>
              </a:ext>
            </a:extLst>
          </p:cNvPr>
          <p:cNvSpPr txBox="1"/>
          <p:nvPr/>
        </p:nvSpPr>
        <p:spPr>
          <a:xfrm>
            <a:off x="9525000" y="164629"/>
            <a:ext cx="47131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mn-lt"/>
                <a:cs typeface="+mn-lt"/>
                <a:hlinkClick r:id="rId9">
                  <a:extLst>
                    <a:ext uri="{A12FA001-AC4F-418D-AE19-62706E023703}">
                      <ahyp:hlinkClr xmlns:ahyp="http://schemas.microsoft.com/office/drawing/2018/hyperlinkcolor" val="tx"/>
                    </a:ext>
                  </a:extLst>
                </a:hlinkClick>
              </a:rPr>
              <a:t>*GitHub Notebook: API</a:t>
            </a:r>
            <a:endParaRPr lang="en-US">
              <a:solidFill>
                <a:schemeClr val="bg1"/>
              </a:solidFill>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42633"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Web Scraping</a:t>
            </a:r>
            <a:endParaRPr lang="en-US">
              <a:solidFill>
                <a:srgbClr val="0B49CB"/>
              </a:solidFill>
            </a:endParaRPr>
          </a:p>
        </p:txBody>
      </p:sp>
      <p:sp>
        <p:nvSpPr>
          <p:cNvPr id="5" name="TextBox 4">
            <a:extLst>
              <a:ext uri="{FF2B5EF4-FFF2-40B4-BE49-F238E27FC236}">
                <a16:creationId xmlns:a16="http://schemas.microsoft.com/office/drawing/2014/main" id="{C275C2AD-4709-738D-6D9E-D648E540050C}"/>
              </a:ext>
            </a:extLst>
          </p:cNvPr>
          <p:cNvSpPr txBox="1"/>
          <p:nvPr/>
        </p:nvSpPr>
        <p:spPr>
          <a:xfrm>
            <a:off x="8687740" y="169332"/>
            <a:ext cx="39511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hlinkClick r:id="rId3">
                  <a:extLst>
                    <a:ext uri="{A12FA001-AC4F-418D-AE19-62706E023703}">
                      <ahyp:hlinkClr xmlns:ahyp="http://schemas.microsoft.com/office/drawing/2018/hyperlinkcolor" val="tx"/>
                    </a:ext>
                  </a:extLst>
                </a:hlinkClick>
              </a:rPr>
              <a:t>*GitHub Notebook: Web Scraping</a:t>
            </a:r>
            <a:endParaRPr lang="en-US">
              <a:solidFill>
                <a:schemeClr val="bg1"/>
              </a:solidFill>
            </a:endParaRPr>
          </a:p>
        </p:txBody>
      </p:sp>
      <p:sp>
        <p:nvSpPr>
          <p:cNvPr id="7" name="TextBox 6">
            <a:extLst>
              <a:ext uri="{FF2B5EF4-FFF2-40B4-BE49-F238E27FC236}">
                <a16:creationId xmlns:a16="http://schemas.microsoft.com/office/drawing/2014/main" id="{1C69FE0C-8502-A6F0-FFC4-E7CE5355D4DA}"/>
              </a:ext>
            </a:extLst>
          </p:cNvPr>
          <p:cNvSpPr txBox="1"/>
          <p:nvPr/>
        </p:nvSpPr>
        <p:spPr>
          <a:xfrm>
            <a:off x="112888" y="1552222"/>
            <a:ext cx="50282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1.</a:t>
            </a:r>
            <a:r>
              <a:rPr lang="en-US" sz="1400" b="1"/>
              <a:t>h</a:t>
            </a:r>
            <a:r>
              <a:rPr lang="en-US" sz="1400" b="1">
                <a:solidFill>
                  <a:schemeClr val="bg1"/>
                </a:solidFill>
              </a:rPr>
              <a:t>Request HTML page from static URL, and create a </a:t>
            </a:r>
            <a:r>
              <a:rPr lang="en-US" sz="1400" b="1" err="1">
                <a:solidFill>
                  <a:schemeClr val="bg1"/>
                </a:solidFill>
              </a:rPr>
              <a:t>BeautifulSoup</a:t>
            </a:r>
            <a:r>
              <a:rPr lang="en-US" sz="1400" b="1">
                <a:solidFill>
                  <a:schemeClr val="bg1"/>
                </a:solidFill>
              </a:rPr>
              <a:t> object from the response.</a:t>
            </a:r>
            <a:endParaRPr lang="en-US" b="1">
              <a:solidFill>
                <a:schemeClr val="bg1"/>
              </a:solidFill>
            </a:endParaRPr>
          </a:p>
        </p:txBody>
      </p:sp>
      <p:pic>
        <p:nvPicPr>
          <p:cNvPr id="8" name="Picture 8">
            <a:extLst>
              <a:ext uri="{FF2B5EF4-FFF2-40B4-BE49-F238E27FC236}">
                <a16:creationId xmlns:a16="http://schemas.microsoft.com/office/drawing/2014/main" id="{D2FBA8AF-8856-C325-9A86-B39CE268E34C}"/>
              </a:ext>
            </a:extLst>
          </p:cNvPr>
          <p:cNvPicPr>
            <a:picLocks noChangeAspect="1"/>
          </p:cNvPicPr>
          <p:nvPr/>
        </p:nvPicPr>
        <p:blipFill>
          <a:blip r:embed="rId4"/>
          <a:stretch>
            <a:fillRect/>
          </a:stretch>
        </p:blipFill>
        <p:spPr>
          <a:xfrm>
            <a:off x="613363" y="2191958"/>
            <a:ext cx="3552237" cy="206897"/>
          </a:xfrm>
          <a:prstGeom prst="rect">
            <a:avLst/>
          </a:prstGeom>
        </p:spPr>
      </p:pic>
      <p:pic>
        <p:nvPicPr>
          <p:cNvPr id="9" name="Picture 9" descr="A picture containing logo&#10;&#10;Description automatically generated">
            <a:extLst>
              <a:ext uri="{FF2B5EF4-FFF2-40B4-BE49-F238E27FC236}">
                <a16:creationId xmlns:a16="http://schemas.microsoft.com/office/drawing/2014/main" id="{C0EEFD47-991E-8A99-23AE-42B68F5BE040}"/>
              </a:ext>
            </a:extLst>
          </p:cNvPr>
          <p:cNvPicPr>
            <a:picLocks noChangeAspect="1"/>
          </p:cNvPicPr>
          <p:nvPr/>
        </p:nvPicPr>
        <p:blipFill>
          <a:blip r:embed="rId5"/>
          <a:stretch>
            <a:fillRect/>
          </a:stretch>
        </p:blipFill>
        <p:spPr>
          <a:xfrm>
            <a:off x="444030" y="2554545"/>
            <a:ext cx="4163718" cy="422465"/>
          </a:xfrm>
          <a:prstGeom prst="rect">
            <a:avLst/>
          </a:prstGeom>
        </p:spPr>
      </p:pic>
      <p:sp>
        <p:nvSpPr>
          <p:cNvPr id="10" name="TextBox 9">
            <a:extLst>
              <a:ext uri="{FF2B5EF4-FFF2-40B4-BE49-F238E27FC236}">
                <a16:creationId xmlns:a16="http://schemas.microsoft.com/office/drawing/2014/main" id="{333E5B58-B87C-02EE-379B-1016B8D2087A}"/>
              </a:ext>
            </a:extLst>
          </p:cNvPr>
          <p:cNvSpPr txBox="1"/>
          <p:nvPr/>
        </p:nvSpPr>
        <p:spPr>
          <a:xfrm>
            <a:off x="61148" y="3273777"/>
            <a:ext cx="4111036" cy="310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2.   Find all tables from the HTML page.</a:t>
            </a:r>
          </a:p>
        </p:txBody>
      </p:sp>
      <p:pic>
        <p:nvPicPr>
          <p:cNvPr id="12" name="Picture 12">
            <a:extLst>
              <a:ext uri="{FF2B5EF4-FFF2-40B4-BE49-F238E27FC236}">
                <a16:creationId xmlns:a16="http://schemas.microsoft.com/office/drawing/2014/main" id="{7292E2DE-062F-82AB-B80F-9F8A947D92E9}"/>
              </a:ext>
            </a:extLst>
          </p:cNvPr>
          <p:cNvPicPr>
            <a:picLocks noChangeAspect="1"/>
          </p:cNvPicPr>
          <p:nvPr/>
        </p:nvPicPr>
        <p:blipFill>
          <a:blip r:embed="rId6"/>
          <a:stretch>
            <a:fillRect/>
          </a:stretch>
        </p:blipFill>
        <p:spPr>
          <a:xfrm>
            <a:off x="500474" y="3707497"/>
            <a:ext cx="3006607" cy="233225"/>
          </a:xfrm>
          <a:prstGeom prst="rect">
            <a:avLst/>
          </a:prstGeom>
        </p:spPr>
      </p:pic>
      <p:sp>
        <p:nvSpPr>
          <p:cNvPr id="13" name="TextBox 12">
            <a:extLst>
              <a:ext uri="{FF2B5EF4-FFF2-40B4-BE49-F238E27FC236}">
                <a16:creationId xmlns:a16="http://schemas.microsoft.com/office/drawing/2014/main" id="{CF49B581-80E5-2CE8-1A5E-35B3127653C8}"/>
              </a:ext>
            </a:extLst>
          </p:cNvPr>
          <p:cNvSpPr txBox="1"/>
          <p:nvPr/>
        </p:nvSpPr>
        <p:spPr>
          <a:xfrm>
            <a:off x="112888" y="4416777"/>
            <a:ext cx="43885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3.  Extract column names.</a:t>
            </a:r>
            <a:endParaRPr lang="en-US" b="1">
              <a:solidFill>
                <a:schemeClr val="bg1"/>
              </a:solidFill>
            </a:endParaRPr>
          </a:p>
        </p:txBody>
      </p:sp>
      <p:pic>
        <p:nvPicPr>
          <p:cNvPr id="14" name="Picture 14" descr="Text&#10;&#10;Description automatically generated">
            <a:extLst>
              <a:ext uri="{FF2B5EF4-FFF2-40B4-BE49-F238E27FC236}">
                <a16:creationId xmlns:a16="http://schemas.microsoft.com/office/drawing/2014/main" id="{1134FF68-0B06-DE0C-9CEF-FA171D52D297}"/>
              </a:ext>
            </a:extLst>
          </p:cNvPr>
          <p:cNvPicPr>
            <a:picLocks noChangeAspect="1"/>
          </p:cNvPicPr>
          <p:nvPr/>
        </p:nvPicPr>
        <p:blipFill>
          <a:blip r:embed="rId7"/>
          <a:stretch>
            <a:fillRect/>
          </a:stretch>
        </p:blipFill>
        <p:spPr>
          <a:xfrm>
            <a:off x="265289" y="4970537"/>
            <a:ext cx="6233348" cy="1253740"/>
          </a:xfrm>
          <a:prstGeom prst="rect">
            <a:avLst/>
          </a:prstGeom>
        </p:spPr>
      </p:pic>
      <p:sp>
        <p:nvSpPr>
          <p:cNvPr id="15" name="TextBox 14">
            <a:extLst>
              <a:ext uri="{FF2B5EF4-FFF2-40B4-BE49-F238E27FC236}">
                <a16:creationId xmlns:a16="http://schemas.microsoft.com/office/drawing/2014/main" id="{62FBCCC6-9B39-B819-6C8E-C363869EE400}"/>
              </a:ext>
            </a:extLst>
          </p:cNvPr>
          <p:cNvSpPr txBox="1"/>
          <p:nvPr/>
        </p:nvSpPr>
        <p:spPr>
          <a:xfrm>
            <a:off x="6952073" y="1547519"/>
            <a:ext cx="41345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4.  Create an empty dictionary with the column names as the keys.</a:t>
            </a:r>
            <a:endParaRPr lang="en-US" b="1">
              <a:solidFill>
                <a:schemeClr val="bg1"/>
              </a:solidFill>
            </a:endParaRPr>
          </a:p>
        </p:txBody>
      </p:sp>
      <p:pic>
        <p:nvPicPr>
          <p:cNvPr id="16" name="Picture 16" descr="Text&#10;&#10;Description automatically generated">
            <a:extLst>
              <a:ext uri="{FF2B5EF4-FFF2-40B4-BE49-F238E27FC236}">
                <a16:creationId xmlns:a16="http://schemas.microsoft.com/office/drawing/2014/main" id="{99CEFF9D-CB3D-9059-59AD-D4B8BCF9E839}"/>
              </a:ext>
            </a:extLst>
          </p:cNvPr>
          <p:cNvPicPr>
            <a:picLocks noChangeAspect="1"/>
          </p:cNvPicPr>
          <p:nvPr/>
        </p:nvPicPr>
        <p:blipFill>
          <a:blip r:embed="rId8"/>
          <a:stretch>
            <a:fillRect/>
          </a:stretch>
        </p:blipFill>
        <p:spPr>
          <a:xfrm>
            <a:off x="7499585" y="2096322"/>
            <a:ext cx="3646311" cy="2373723"/>
          </a:xfrm>
          <a:prstGeom prst="rect">
            <a:avLst/>
          </a:prstGeom>
        </p:spPr>
      </p:pic>
      <p:sp>
        <p:nvSpPr>
          <p:cNvPr id="17" name="TextBox 16">
            <a:extLst>
              <a:ext uri="{FF2B5EF4-FFF2-40B4-BE49-F238E27FC236}">
                <a16:creationId xmlns:a16="http://schemas.microsoft.com/office/drawing/2014/main" id="{DE237120-4162-1B0F-D848-0D71F656BC27}"/>
              </a:ext>
            </a:extLst>
          </p:cNvPr>
          <p:cNvSpPr txBox="1"/>
          <p:nvPr/>
        </p:nvSpPr>
        <p:spPr>
          <a:xfrm>
            <a:off x="6952074" y="4708407"/>
            <a:ext cx="54939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bg1"/>
                </a:solidFill>
              </a:rPr>
              <a:t>5.  Finally, fill in parsed launch records into dictionary, and create a Pandas </a:t>
            </a:r>
            <a:r>
              <a:rPr lang="en-US" sz="1400" b="1" err="1">
                <a:solidFill>
                  <a:schemeClr val="bg1"/>
                </a:solidFill>
              </a:rPr>
              <a:t>DataFrame</a:t>
            </a:r>
            <a:r>
              <a:rPr lang="en-US" sz="1400" b="1">
                <a:solidFill>
                  <a:schemeClr val="bg1"/>
                </a:solidFill>
              </a:rPr>
              <a:t>.</a:t>
            </a:r>
          </a:p>
        </p:txBody>
      </p:sp>
      <p:pic>
        <p:nvPicPr>
          <p:cNvPr id="18" name="Picture 18">
            <a:extLst>
              <a:ext uri="{FF2B5EF4-FFF2-40B4-BE49-F238E27FC236}">
                <a16:creationId xmlns:a16="http://schemas.microsoft.com/office/drawing/2014/main" id="{4B07AF27-37C5-40A9-080B-A169C321B737}"/>
              </a:ext>
            </a:extLst>
          </p:cNvPr>
          <p:cNvPicPr>
            <a:picLocks noChangeAspect="1"/>
          </p:cNvPicPr>
          <p:nvPr/>
        </p:nvPicPr>
        <p:blipFill>
          <a:blip r:embed="rId9"/>
          <a:stretch>
            <a:fillRect/>
          </a:stretch>
        </p:blipFill>
        <p:spPr>
          <a:xfrm>
            <a:off x="7744178" y="5532991"/>
            <a:ext cx="2743200" cy="28875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3086</Words>
  <Application>Microsoft Office PowerPoint</Application>
  <PresentationFormat>Widescreen</PresentationFormat>
  <Paragraphs>301</Paragraphs>
  <Slides>51</Slides>
  <Notes>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51</vt:i4>
      </vt:variant>
    </vt:vector>
  </HeadingPairs>
  <TitlesOfParts>
    <vt:vector size="62" baseType="lpstr">
      <vt:lpstr>Abadi</vt:lpstr>
      <vt:lpstr>Arial</vt:lpstr>
      <vt:lpstr>Calibri</vt:lpstr>
      <vt:lpstr>Calibri Light</vt:lpstr>
      <vt:lpstr>Corbel</vt:lpstr>
      <vt:lpstr>IBM Plex Mono SemiBold</vt:lpstr>
      <vt:lpstr>IBM Plex Mono Text</vt:lpstr>
      <vt:lpstr>Wingdings</vt:lpstr>
      <vt:lpstr>Wingdings,Sans-Serif</vt:lpstr>
      <vt:lpstr>Banded</vt:lpstr>
      <vt:lpstr>Custom Design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proximity of Infrastructure to Cape Canaveral Site </vt:lpstr>
      <vt:lpstr>Proximity to nearest city from cape Canaveral launch 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Rudi Gallegos</cp:lastModifiedBy>
  <cp:revision>901</cp:revision>
  <dcterms:created xsi:type="dcterms:W3CDTF">2021-04-29T18:58:34Z</dcterms:created>
  <dcterms:modified xsi:type="dcterms:W3CDTF">2023-01-19T19:23:02Z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